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61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7E80"/>
    <a:srgbClr val="38D4D6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46"/>
  </p:normalViewPr>
  <p:slideViewPr>
    <p:cSldViewPr snapToGrid="0" snapToObjects="1">
      <p:cViewPr varScale="1">
        <p:scale>
          <a:sx n="79" d="100"/>
          <a:sy n="79" d="100"/>
        </p:scale>
        <p:origin x="13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0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4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2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2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2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2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8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6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EAC43-1DD3-B14B-AE38-570B53E4606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2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BFDAE40A-D39A-607B-E26F-F6C59100B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00" y="1615446"/>
            <a:ext cx="2727913" cy="4844153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712109D1-E34B-0B4F-01F3-FFC57CEAA772}"/>
              </a:ext>
            </a:extLst>
          </p:cNvPr>
          <p:cNvSpPr/>
          <p:nvPr/>
        </p:nvSpPr>
        <p:spPr>
          <a:xfrm>
            <a:off x="2574" y="6541961"/>
            <a:ext cx="9910205" cy="328446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E206F1-C7D8-04FD-1B57-08AA67D7DE18}"/>
              </a:ext>
            </a:extLst>
          </p:cNvPr>
          <p:cNvSpPr txBox="1"/>
          <p:nvPr/>
        </p:nvSpPr>
        <p:spPr>
          <a:xfrm>
            <a:off x="6945735" y="6591677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Rights Reserved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D4DAB90-E1BD-2877-B009-4519CDD9CA34}"/>
              </a:ext>
            </a:extLst>
          </p:cNvPr>
          <p:cNvSpPr/>
          <p:nvPr/>
        </p:nvSpPr>
        <p:spPr>
          <a:xfrm>
            <a:off x="182624" y="1365420"/>
            <a:ext cx="2639201" cy="215295"/>
          </a:xfrm>
          <a:prstGeom prst="round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 Rounded MT Bold" panose="020F0704030504030204" pitchFamily="34" charset="77"/>
              </a:rPr>
              <a:t>Lesson Sequence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DDB630-4472-6BAD-219F-9430E766FAA4}"/>
              </a:ext>
            </a:extLst>
          </p:cNvPr>
          <p:cNvSpPr txBox="1"/>
          <p:nvPr/>
        </p:nvSpPr>
        <p:spPr>
          <a:xfrm>
            <a:off x="4989879" y="179209"/>
            <a:ext cx="326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Careers connected to the human body: 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doctor, nurse, massage therapist, personal trainer, theatre technician  </a:t>
            </a:r>
            <a:endParaRPr lang="en-GB" sz="12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4" name="Picture 3" descr="A picture containing person, indoor, underpants&#10;&#10;Description automatically generated">
            <a:extLst>
              <a:ext uri="{FF2B5EF4-FFF2-40B4-BE49-F238E27FC236}">
                <a16:creationId xmlns:a16="http://schemas.microsoft.com/office/drawing/2014/main" id="{F64F1133-4241-E4FB-A6FC-D23090E9E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253" y="150579"/>
            <a:ext cx="1398042" cy="75363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C4B45C1-DDCE-0E36-1C23-0EC5F3DF2AFC}"/>
              </a:ext>
            </a:extLst>
          </p:cNvPr>
          <p:cNvSpPr/>
          <p:nvPr/>
        </p:nvSpPr>
        <p:spPr>
          <a:xfrm>
            <a:off x="-4205" y="0"/>
            <a:ext cx="9910205" cy="1041722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15319946-8C17-16B2-29C1-80F91DE13D58}"/>
              </a:ext>
            </a:extLst>
          </p:cNvPr>
          <p:cNvSpPr/>
          <p:nvPr/>
        </p:nvSpPr>
        <p:spPr>
          <a:xfrm>
            <a:off x="972629" y="157126"/>
            <a:ext cx="8769800" cy="734588"/>
          </a:xfrm>
          <a:prstGeom prst="roundRect">
            <a:avLst>
              <a:gd name="adj" fmla="val 11185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0733167-F8C5-D3C8-8F04-346BA00A9A4C}"/>
              </a:ext>
            </a:extLst>
          </p:cNvPr>
          <p:cNvSpPr txBox="1"/>
          <p:nvPr/>
        </p:nvSpPr>
        <p:spPr>
          <a:xfrm>
            <a:off x="1033946" y="182420"/>
            <a:ext cx="3849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Knowledge Organiser: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Scientific Enquiry</a:t>
            </a:r>
          </a:p>
          <a:p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88647E4-479D-E9FF-FC2E-3807CFB354F9}"/>
              </a:ext>
            </a:extLst>
          </p:cNvPr>
          <p:cNvSpPr txBox="1"/>
          <p:nvPr/>
        </p:nvSpPr>
        <p:spPr>
          <a:xfrm>
            <a:off x="925724" y="1667568"/>
            <a:ext cx="186916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900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1. How can a solar oven be made more effective: posing questions and writing predictions</a:t>
            </a:r>
            <a:endParaRPr lang="en-US" sz="9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434CA57-0D75-74B9-DE21-1715361440C5}"/>
              </a:ext>
            </a:extLst>
          </p:cNvPr>
          <p:cNvSpPr txBox="1"/>
          <p:nvPr/>
        </p:nvSpPr>
        <p:spPr>
          <a:xfrm>
            <a:off x="4984962" y="174297"/>
            <a:ext cx="3262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Careers connected to scientific enquiry:</a:t>
            </a:r>
          </a:p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lab technician, research scientist 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1E144F3-3B31-AEA0-ED68-29D55DD64D5C}"/>
              </a:ext>
            </a:extLst>
          </p:cNvPr>
          <p:cNvSpPr txBox="1"/>
          <p:nvPr/>
        </p:nvSpPr>
        <p:spPr>
          <a:xfrm>
            <a:off x="908497" y="2477828"/>
            <a:ext cx="184114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900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2. How can a solar oven be made more effective: recording and presenting results</a:t>
            </a:r>
            <a:endParaRPr lang="en-US" sz="9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20EE41E-5183-B08C-F556-32985CA0B281}"/>
              </a:ext>
            </a:extLst>
          </p:cNvPr>
          <p:cNvSpPr txBox="1"/>
          <p:nvPr/>
        </p:nvSpPr>
        <p:spPr>
          <a:xfrm>
            <a:off x="932207" y="3282275"/>
            <a:ext cx="1841147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000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3. </a:t>
            </a:r>
            <a:r>
              <a:rPr lang="en-GB" sz="1000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Cleaning coins: writing a method and carrying out a practical test</a:t>
            </a:r>
            <a:endParaRPr lang="en-US" sz="10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FEF5FBA-E1FE-A254-0FB9-ACB6F0A55205}"/>
              </a:ext>
            </a:extLst>
          </p:cNvPr>
          <p:cNvSpPr txBox="1"/>
          <p:nvPr/>
        </p:nvSpPr>
        <p:spPr>
          <a:xfrm>
            <a:off x="923785" y="4099577"/>
            <a:ext cx="1841147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100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4. Cleaning coins: writing a method</a:t>
            </a:r>
            <a:endParaRPr lang="en-US" sz="11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6AC732D-72F1-1B78-676B-8F43CDD460EF}"/>
              </a:ext>
            </a:extLst>
          </p:cNvPr>
          <p:cNvSpPr txBox="1"/>
          <p:nvPr/>
        </p:nvSpPr>
        <p:spPr>
          <a:xfrm>
            <a:off x="923785" y="4938157"/>
            <a:ext cx="1841147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100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5. Making a cake: fair testing, controls and variables</a:t>
            </a:r>
            <a:endParaRPr lang="en-US" sz="110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3E5F6AC-43BD-042B-16BF-56A926128DD0}"/>
              </a:ext>
            </a:extLst>
          </p:cNvPr>
          <p:cNvSpPr txBox="1"/>
          <p:nvPr/>
        </p:nvSpPr>
        <p:spPr>
          <a:xfrm>
            <a:off x="943033" y="5737945"/>
            <a:ext cx="1841147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100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6. Making a coin: scientific enquiry</a:t>
            </a:r>
            <a:endParaRPr lang="en-US" sz="1100" dirty="0"/>
          </a:p>
        </p:txBody>
      </p:sp>
      <p:pic>
        <p:nvPicPr>
          <p:cNvPr id="40" name="Picture 39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E7136095-C5BC-C735-303D-AB1EBA2D5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6" y="73195"/>
            <a:ext cx="815839" cy="858358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E026293A-25D8-FAC6-8DFD-325C50EFA49F}"/>
              </a:ext>
            </a:extLst>
          </p:cNvPr>
          <p:cNvSpPr/>
          <p:nvPr/>
        </p:nvSpPr>
        <p:spPr>
          <a:xfrm>
            <a:off x="475003" y="878999"/>
            <a:ext cx="394092" cy="3703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EBFF0A0-1906-AE26-37EA-2212986D53D8}"/>
              </a:ext>
            </a:extLst>
          </p:cNvPr>
          <p:cNvSpPr/>
          <p:nvPr/>
        </p:nvSpPr>
        <p:spPr>
          <a:xfrm>
            <a:off x="499812" y="898438"/>
            <a:ext cx="344937" cy="33144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2864D9E-ABC7-6B84-3F81-043A578E2EC8}"/>
              </a:ext>
            </a:extLst>
          </p:cNvPr>
          <p:cNvSpPr/>
          <p:nvPr/>
        </p:nvSpPr>
        <p:spPr>
          <a:xfrm>
            <a:off x="952183" y="691242"/>
            <a:ext cx="669483" cy="6741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2CAFA7E-3449-FDCE-3E15-2E715A61C6EB}"/>
              </a:ext>
            </a:extLst>
          </p:cNvPr>
          <p:cNvSpPr/>
          <p:nvPr/>
        </p:nvSpPr>
        <p:spPr>
          <a:xfrm>
            <a:off x="983670" y="714902"/>
            <a:ext cx="608200" cy="59165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FDC8456-544A-372C-B7BC-E115D737829C}"/>
              </a:ext>
            </a:extLst>
          </p:cNvPr>
          <p:cNvSpPr/>
          <p:nvPr/>
        </p:nvSpPr>
        <p:spPr>
          <a:xfrm>
            <a:off x="1703503" y="615008"/>
            <a:ext cx="544776" cy="5369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2EF9E9D-A566-CE0F-64F4-F236EBE659A2}"/>
              </a:ext>
            </a:extLst>
          </p:cNvPr>
          <p:cNvSpPr/>
          <p:nvPr/>
        </p:nvSpPr>
        <p:spPr>
          <a:xfrm>
            <a:off x="1725919" y="635429"/>
            <a:ext cx="501550" cy="482139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F7DC1EC9-0EF5-2274-1994-CF636E7586CD}"/>
              </a:ext>
            </a:extLst>
          </p:cNvPr>
          <p:cNvSpPr/>
          <p:nvPr/>
        </p:nvSpPr>
        <p:spPr>
          <a:xfrm>
            <a:off x="2312304" y="745813"/>
            <a:ext cx="533822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4B917186-8DBD-AF5C-503C-5CAD8714A64B}"/>
              </a:ext>
            </a:extLst>
          </p:cNvPr>
          <p:cNvSpPr/>
          <p:nvPr/>
        </p:nvSpPr>
        <p:spPr>
          <a:xfrm>
            <a:off x="2338502" y="768630"/>
            <a:ext cx="483323" cy="47334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480D0886-C27C-0B1B-E8E8-1EAB16F6C5E7}"/>
              </a:ext>
            </a:extLst>
          </p:cNvPr>
          <p:cNvSpPr/>
          <p:nvPr/>
        </p:nvSpPr>
        <p:spPr>
          <a:xfrm>
            <a:off x="2901363" y="592912"/>
            <a:ext cx="544776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ABB1F71A-90B2-BE96-8FA5-CFE1FA969AE6}"/>
              </a:ext>
            </a:extLst>
          </p:cNvPr>
          <p:cNvSpPr/>
          <p:nvPr/>
        </p:nvSpPr>
        <p:spPr>
          <a:xfrm>
            <a:off x="2931537" y="617252"/>
            <a:ext cx="486001" cy="48375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C4ECB208-0911-AC71-F813-9DF7DC7928C4}"/>
              </a:ext>
            </a:extLst>
          </p:cNvPr>
          <p:cNvSpPr/>
          <p:nvPr/>
        </p:nvSpPr>
        <p:spPr>
          <a:xfrm>
            <a:off x="3511545" y="763207"/>
            <a:ext cx="486961" cy="448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031593E9-3CCC-C095-A9F5-388D0EF0527D}"/>
              </a:ext>
            </a:extLst>
          </p:cNvPr>
          <p:cNvSpPr/>
          <p:nvPr/>
        </p:nvSpPr>
        <p:spPr>
          <a:xfrm>
            <a:off x="3535807" y="782689"/>
            <a:ext cx="439018" cy="41132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9DFBD374-6885-5A9B-6919-7724295C204A}"/>
              </a:ext>
            </a:extLst>
          </p:cNvPr>
          <p:cNvSpPr/>
          <p:nvPr/>
        </p:nvSpPr>
        <p:spPr>
          <a:xfrm>
            <a:off x="4067651" y="784575"/>
            <a:ext cx="356391" cy="3291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5F8C9AED-2791-FE6C-D496-6F99B0C56F01}"/>
              </a:ext>
            </a:extLst>
          </p:cNvPr>
          <p:cNvSpPr/>
          <p:nvPr/>
        </p:nvSpPr>
        <p:spPr>
          <a:xfrm>
            <a:off x="4087540" y="803081"/>
            <a:ext cx="314895" cy="289836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" name="Picture 121" descr="Icon&#10;&#10;Description automatically generated">
            <a:extLst>
              <a:ext uri="{FF2B5EF4-FFF2-40B4-BE49-F238E27FC236}">
                <a16:creationId xmlns:a16="http://schemas.microsoft.com/office/drawing/2014/main" id="{48FE5C12-EC85-5D58-864D-6AD1CA051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274" y="851827"/>
            <a:ext cx="422072" cy="395999"/>
          </a:xfrm>
          <a:prstGeom prst="rect">
            <a:avLst/>
          </a:prstGeom>
        </p:spPr>
      </p:pic>
      <p:pic>
        <p:nvPicPr>
          <p:cNvPr id="123" name="Picture 122" descr="Icon&#10;&#10;Description automatically generated">
            <a:extLst>
              <a:ext uri="{FF2B5EF4-FFF2-40B4-BE49-F238E27FC236}">
                <a16:creationId xmlns:a16="http://schemas.microsoft.com/office/drawing/2014/main" id="{D80E918F-CD87-CEB7-4952-E8BB0E1F06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181" y="776582"/>
            <a:ext cx="537111" cy="377947"/>
          </a:xfrm>
          <a:prstGeom prst="rect">
            <a:avLst/>
          </a:prstGeom>
        </p:spPr>
      </p:pic>
      <p:pic>
        <p:nvPicPr>
          <p:cNvPr id="124" name="Picture 123" descr="Icon&#10;&#10;Description automatically generated">
            <a:extLst>
              <a:ext uri="{FF2B5EF4-FFF2-40B4-BE49-F238E27FC236}">
                <a16:creationId xmlns:a16="http://schemas.microsoft.com/office/drawing/2014/main" id="{1A039A77-1A8B-D4FE-BE06-06B27D0D8B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1920" y="661822"/>
            <a:ext cx="391342" cy="429352"/>
          </a:xfrm>
          <a:prstGeom prst="rect">
            <a:avLst/>
          </a:prstGeom>
        </p:spPr>
      </p:pic>
      <p:pic>
        <p:nvPicPr>
          <p:cNvPr id="125" name="Picture 124" descr="Icon&#10;&#10;Description automatically generated">
            <a:extLst>
              <a:ext uri="{FF2B5EF4-FFF2-40B4-BE49-F238E27FC236}">
                <a16:creationId xmlns:a16="http://schemas.microsoft.com/office/drawing/2014/main" id="{8018AC53-EFE3-7AB7-9016-8C4A8CA2BE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6943" y="643381"/>
            <a:ext cx="353616" cy="414453"/>
          </a:xfrm>
          <a:prstGeom prst="rect">
            <a:avLst/>
          </a:prstGeom>
        </p:spPr>
      </p:pic>
      <p:pic>
        <p:nvPicPr>
          <p:cNvPr id="126" name="Picture 125" descr="Icon&#10;&#10;Description automatically generated">
            <a:extLst>
              <a:ext uri="{FF2B5EF4-FFF2-40B4-BE49-F238E27FC236}">
                <a16:creationId xmlns:a16="http://schemas.microsoft.com/office/drawing/2014/main" id="{A7BF04D2-74B5-6201-1B51-771164402E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3306" y="857479"/>
            <a:ext cx="373687" cy="254678"/>
          </a:xfrm>
          <a:prstGeom prst="rect">
            <a:avLst/>
          </a:prstGeom>
        </p:spPr>
      </p:pic>
      <p:pic>
        <p:nvPicPr>
          <p:cNvPr id="127" name="Picture 126" descr="Icon&#10;&#10;Description automatically generated">
            <a:extLst>
              <a:ext uri="{FF2B5EF4-FFF2-40B4-BE49-F238E27FC236}">
                <a16:creationId xmlns:a16="http://schemas.microsoft.com/office/drawing/2014/main" id="{4DD1EDA5-D707-CEDB-3091-8CE0666095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9007" y="693785"/>
            <a:ext cx="486961" cy="462643"/>
          </a:xfrm>
          <a:prstGeom prst="rect">
            <a:avLst/>
          </a:prstGeom>
        </p:spPr>
      </p:pic>
      <p:pic>
        <p:nvPicPr>
          <p:cNvPr id="128" name="Picture 127" descr="Icon&#10;&#10;Description automatically generated">
            <a:extLst>
              <a:ext uri="{FF2B5EF4-FFF2-40B4-BE49-F238E27FC236}">
                <a16:creationId xmlns:a16="http://schemas.microsoft.com/office/drawing/2014/main" id="{1686581A-B989-7878-4707-63BAB023E9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1453" y="707360"/>
            <a:ext cx="647405" cy="604879"/>
          </a:xfrm>
          <a:prstGeom prst="rect">
            <a:avLst/>
          </a:prstGeom>
        </p:spPr>
      </p:pic>
      <p:pic>
        <p:nvPicPr>
          <p:cNvPr id="6" name="Picture 5" descr="A group of people wearing lab coats&#10;&#10;Description automatically generated with low confidence">
            <a:extLst>
              <a:ext uri="{FF2B5EF4-FFF2-40B4-BE49-F238E27FC236}">
                <a16:creationId xmlns:a16="http://schemas.microsoft.com/office/drawing/2014/main" id="{51548EA9-5209-7139-1314-3CF54E8D58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49418" y="140768"/>
            <a:ext cx="1410799" cy="757550"/>
          </a:xfrm>
          <a:prstGeom prst="rect">
            <a:avLst/>
          </a:prstGeom>
        </p:spPr>
      </p:pic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B76D4815-BB3B-CFE1-ABAF-EC1C15DC02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10344" y="1379608"/>
            <a:ext cx="2455049" cy="3273397"/>
          </a:xfrm>
          <a:prstGeom prst="rect">
            <a:avLst/>
          </a:prstGeom>
        </p:spPr>
      </p:pic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B95E4F78-2707-56FE-82E6-27D8FB12308A}"/>
              </a:ext>
            </a:extLst>
          </p:cNvPr>
          <p:cNvSpPr/>
          <p:nvPr/>
        </p:nvSpPr>
        <p:spPr>
          <a:xfrm>
            <a:off x="2922238" y="1366241"/>
            <a:ext cx="2407609" cy="3286764"/>
          </a:xfrm>
          <a:prstGeom prst="roundRect">
            <a:avLst>
              <a:gd name="adj" fmla="val 1688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FAC73CB-269A-7A20-D036-8BF55A629B9F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17537" b="7031"/>
          <a:stretch/>
        </p:blipFill>
        <p:spPr>
          <a:xfrm>
            <a:off x="2931537" y="4938157"/>
            <a:ext cx="3849709" cy="1481432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7AB789A-1A86-9C98-2280-B2591FE7F965}"/>
              </a:ext>
            </a:extLst>
          </p:cNvPr>
          <p:cNvSpPr/>
          <p:nvPr/>
        </p:nvSpPr>
        <p:spPr>
          <a:xfrm>
            <a:off x="2922239" y="4742399"/>
            <a:ext cx="3820573" cy="1694266"/>
          </a:xfrm>
          <a:prstGeom prst="roundRect">
            <a:avLst>
              <a:gd name="adj" fmla="val 1281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89ED35-C71A-B5AA-54C2-7502ECEE9FAC}"/>
              </a:ext>
            </a:extLst>
          </p:cNvPr>
          <p:cNvSpPr txBox="1"/>
          <p:nvPr/>
        </p:nvSpPr>
        <p:spPr>
          <a:xfrm>
            <a:off x="4338238" y="4717844"/>
            <a:ext cx="10903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 Rounded MT Bold" panose="020F0704030504030204" pitchFamily="34" charset="77"/>
              </a:rPr>
              <a:t>The pH Scale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6C0A14-F11A-2C7A-C515-FC79488C5369}"/>
              </a:ext>
            </a:extLst>
          </p:cNvPr>
          <p:cNvSpPr txBox="1"/>
          <p:nvPr/>
        </p:nvSpPr>
        <p:spPr>
          <a:xfrm>
            <a:off x="3237135" y="1130009"/>
            <a:ext cx="16610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 Rounded MT Bold" panose="020F0704030504030204" pitchFamily="34" charset="77"/>
              </a:rPr>
              <a:t>The Scientific Method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47CDD1A-AE68-D0FC-305D-B8EFD0DC0E7D}"/>
              </a:ext>
            </a:extLst>
          </p:cNvPr>
          <p:cNvSpPr/>
          <p:nvPr/>
        </p:nvSpPr>
        <p:spPr>
          <a:xfrm>
            <a:off x="6841445" y="1192299"/>
            <a:ext cx="2931624" cy="5244365"/>
          </a:xfrm>
          <a:prstGeom prst="roundRect">
            <a:avLst>
              <a:gd name="adj" fmla="val 1281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256E99-451C-1594-070D-5FC09370D155}"/>
              </a:ext>
            </a:extLst>
          </p:cNvPr>
          <p:cNvGrpSpPr/>
          <p:nvPr/>
        </p:nvGrpSpPr>
        <p:grpSpPr>
          <a:xfrm>
            <a:off x="7166254" y="986531"/>
            <a:ext cx="2385997" cy="617273"/>
            <a:chOff x="2982823" y="4079234"/>
            <a:chExt cx="2385997" cy="617273"/>
          </a:xfrm>
        </p:grpSpPr>
        <p:pic>
          <p:nvPicPr>
            <p:cNvPr id="29" name="Picture 28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5D115E28-6E85-6896-1465-CB9D1B2CC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982823" y="4079234"/>
              <a:ext cx="2385997" cy="617273"/>
            </a:xfrm>
            <a:prstGeom prst="rect">
              <a:avLst/>
            </a:prstGeom>
          </p:spPr>
        </p:pic>
        <p:pic>
          <p:nvPicPr>
            <p:cNvPr id="30" name="Picture 29" descr="Background pattern&#10;&#10;Description automatically generated">
              <a:extLst>
                <a:ext uri="{FF2B5EF4-FFF2-40B4-BE49-F238E27FC236}">
                  <a16:creationId xmlns:a16="http://schemas.microsoft.com/office/drawing/2014/main" id="{642A0E42-FA09-C200-055E-08CF82FCA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41440" y="4232999"/>
              <a:ext cx="1138510" cy="181802"/>
            </a:xfrm>
            <a:prstGeom prst="rect">
              <a:avLst/>
            </a:prstGeom>
          </p:spPr>
        </p:pic>
      </p:grp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93493B4-634E-939C-ECC1-8D82584A9495}"/>
              </a:ext>
            </a:extLst>
          </p:cNvPr>
          <p:cNvSpPr/>
          <p:nvPr/>
        </p:nvSpPr>
        <p:spPr>
          <a:xfrm>
            <a:off x="6916264" y="1512500"/>
            <a:ext cx="2775834" cy="756413"/>
          </a:xfrm>
          <a:prstGeom prst="roundRect">
            <a:avLst/>
          </a:prstGeom>
          <a:solidFill>
            <a:srgbClr val="38D4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tx1"/>
                </a:solidFill>
                <a:latin typeface="Arial Rounded MT Bold" panose="020F0704030504030204" pitchFamily="34" charset="77"/>
              </a:rPr>
              <a:t>Comparative / fair testing</a:t>
            </a:r>
          </a:p>
          <a:p>
            <a:r>
              <a:rPr lang="en-US" sz="11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Changing one variable to see the effect on another, whilst keeping all others the same.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487DDA9-8799-0908-5C09-DCC57CA0EB0B}"/>
              </a:ext>
            </a:extLst>
          </p:cNvPr>
          <p:cNvSpPr/>
          <p:nvPr/>
        </p:nvSpPr>
        <p:spPr>
          <a:xfrm>
            <a:off x="6916264" y="2358411"/>
            <a:ext cx="2775834" cy="712441"/>
          </a:xfrm>
          <a:prstGeom prst="roundRect">
            <a:avLst/>
          </a:prstGeom>
          <a:solidFill>
            <a:srgbClr val="38D4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tx1"/>
                </a:solidFill>
                <a:latin typeface="Arial Rounded MT Bold" panose="020F0704030504030204" pitchFamily="34" charset="77"/>
              </a:rPr>
              <a:t>Research</a:t>
            </a:r>
          </a:p>
          <a:p>
            <a:r>
              <a:rPr lang="en-US" sz="11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Using secondary sources of information to answer scientific questions.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0A14EAF-C7CC-C628-501F-81E3AA6E31A5}"/>
              </a:ext>
            </a:extLst>
          </p:cNvPr>
          <p:cNvSpPr/>
          <p:nvPr/>
        </p:nvSpPr>
        <p:spPr>
          <a:xfrm>
            <a:off x="6916264" y="3153178"/>
            <a:ext cx="2775834" cy="759589"/>
          </a:xfrm>
          <a:prstGeom prst="roundRect">
            <a:avLst/>
          </a:prstGeom>
          <a:solidFill>
            <a:srgbClr val="38D4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tx1"/>
                </a:solidFill>
                <a:latin typeface="Arial Rounded MT Bold" panose="020F0704030504030204" pitchFamily="34" charset="77"/>
              </a:rPr>
              <a:t>Observation over time</a:t>
            </a:r>
          </a:p>
          <a:p>
            <a:r>
              <a:rPr lang="en-US" sz="11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Observing changes that occur over a period of time, ranging from minutes to months.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3640F71-7D38-EC11-C1EE-5905E4CBD66A}"/>
              </a:ext>
            </a:extLst>
          </p:cNvPr>
          <p:cNvSpPr/>
          <p:nvPr/>
        </p:nvSpPr>
        <p:spPr>
          <a:xfrm>
            <a:off x="6916264" y="3995093"/>
            <a:ext cx="2775834" cy="787208"/>
          </a:xfrm>
          <a:prstGeom prst="roundRect">
            <a:avLst/>
          </a:prstGeom>
          <a:solidFill>
            <a:srgbClr val="38D4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tx1"/>
                </a:solidFill>
                <a:latin typeface="Arial Rounded MT Bold" panose="020F0704030504030204" pitchFamily="34" charset="77"/>
              </a:rPr>
              <a:t>Pattern-seeking</a:t>
            </a:r>
          </a:p>
          <a:p>
            <a:r>
              <a:rPr lang="en-US" sz="11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Identifying patterns and looking for relationships in enquiries where variables are difficult to control.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CE22B9C-F45C-B0A2-50EE-62C6756D0379}"/>
              </a:ext>
            </a:extLst>
          </p:cNvPr>
          <p:cNvSpPr/>
          <p:nvPr/>
        </p:nvSpPr>
        <p:spPr>
          <a:xfrm>
            <a:off x="6922752" y="4871799"/>
            <a:ext cx="2775834" cy="712998"/>
          </a:xfrm>
          <a:prstGeom prst="roundRect">
            <a:avLst/>
          </a:prstGeom>
          <a:solidFill>
            <a:srgbClr val="38D4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tx1"/>
                </a:solidFill>
                <a:latin typeface="Arial Rounded MT Bold" panose="020F0704030504030204" pitchFamily="34" charset="77"/>
              </a:rPr>
              <a:t>Identifying, grouping and classifying</a:t>
            </a:r>
          </a:p>
          <a:p>
            <a:r>
              <a:rPr lang="en-US" sz="11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Identifying observations to name, sort and organise items.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9E824B91-906E-813E-1ECA-3283AFBE9290}"/>
              </a:ext>
            </a:extLst>
          </p:cNvPr>
          <p:cNvSpPr/>
          <p:nvPr/>
        </p:nvSpPr>
        <p:spPr>
          <a:xfrm>
            <a:off x="6940582" y="5672444"/>
            <a:ext cx="2775834" cy="621547"/>
          </a:xfrm>
          <a:prstGeom prst="roundRect">
            <a:avLst/>
          </a:prstGeom>
          <a:solidFill>
            <a:srgbClr val="38D4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tx1"/>
                </a:solidFill>
                <a:latin typeface="Arial Rounded MT Bold" panose="020F0704030504030204" pitchFamily="34" charset="77"/>
              </a:rPr>
              <a:t>Problem-solving</a:t>
            </a:r>
          </a:p>
          <a:p>
            <a:r>
              <a:rPr lang="en-US" sz="11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Applying prior scientific knowledge to find answers to problems.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399D9C-C2B5-A903-3654-45301A9AB669}"/>
              </a:ext>
            </a:extLst>
          </p:cNvPr>
          <p:cNvSpPr txBox="1"/>
          <p:nvPr/>
        </p:nvSpPr>
        <p:spPr>
          <a:xfrm>
            <a:off x="5440876" y="1227472"/>
            <a:ext cx="1289295" cy="1277273"/>
          </a:xfrm>
          <a:prstGeom prst="rect">
            <a:avLst/>
          </a:prstGeom>
          <a:solidFill>
            <a:srgbClr val="38D4D6"/>
          </a:solidFill>
        </p:spPr>
        <p:txBody>
          <a:bodyPr wrap="square">
            <a:spAutoFit/>
          </a:bodyPr>
          <a:lstStyle/>
          <a:p>
            <a:pPr algn="ctr"/>
            <a:r>
              <a:rPr lang="en-GB" sz="1100" b="1" dirty="0">
                <a:latin typeface="Arial Rounded MT Bold" panose="020F0704030504030204" pitchFamily="34" charset="77"/>
              </a:rPr>
              <a:t>fair test</a:t>
            </a:r>
            <a:r>
              <a:rPr lang="en-GB" sz="1100" dirty="0">
                <a:latin typeface="Arial Rounded MT Bold" panose="020F0704030504030204" pitchFamily="34" charset="77"/>
              </a:rPr>
              <a:t> – </a:t>
            </a:r>
          </a:p>
          <a:p>
            <a:pPr algn="ctr"/>
            <a:r>
              <a:rPr lang="en-GB" sz="1100" dirty="0">
                <a:latin typeface="Arial Rounded MT Bold" panose="020F0704030504030204" pitchFamily="34" charset="77"/>
              </a:rPr>
              <a:t>where one variable is changed, and all other elements are kept the same</a:t>
            </a:r>
            <a:endParaRPr lang="en-US" sz="1100" dirty="0">
              <a:latin typeface="Arial Rounded MT Bold" panose="020F0704030504030204" pitchFamily="34" charset="7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3E6B29F-37BC-2F3A-9399-26534D2BBAD5}"/>
              </a:ext>
            </a:extLst>
          </p:cNvPr>
          <p:cNvSpPr txBox="1"/>
          <p:nvPr/>
        </p:nvSpPr>
        <p:spPr>
          <a:xfrm>
            <a:off x="5440876" y="2554897"/>
            <a:ext cx="1289295" cy="600164"/>
          </a:xfrm>
          <a:prstGeom prst="rect">
            <a:avLst/>
          </a:prstGeom>
          <a:solidFill>
            <a:srgbClr val="38D4D6"/>
          </a:solidFill>
        </p:spPr>
        <p:txBody>
          <a:bodyPr wrap="square">
            <a:spAutoFit/>
          </a:bodyPr>
          <a:lstStyle/>
          <a:p>
            <a:pPr algn="ctr"/>
            <a:r>
              <a:rPr lang="en-GB" sz="1100" b="1" i="0" u="none" strike="noStrike" dirty="0">
                <a:effectLst/>
                <a:latin typeface="Arial Rounded MT Bold" panose="020F0704030504030204" pitchFamily="34" charset="77"/>
              </a:rPr>
              <a:t>variable</a:t>
            </a:r>
            <a:r>
              <a:rPr lang="en-GB" sz="1100" b="0" i="0" u="none" strike="noStrike" dirty="0">
                <a:effectLst/>
                <a:latin typeface="Arial Rounded MT Bold" panose="020F0704030504030204" pitchFamily="34" charset="77"/>
              </a:rPr>
              <a:t> - something that is changed</a:t>
            </a:r>
            <a:endParaRPr lang="en-US" sz="1100" dirty="0">
              <a:latin typeface="Arial Rounded MT Bold" panose="020F0704030504030204" pitchFamily="34" charset="7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DCC4594-681C-33EB-BEA0-BA51A11FC666}"/>
              </a:ext>
            </a:extLst>
          </p:cNvPr>
          <p:cNvSpPr txBox="1"/>
          <p:nvPr/>
        </p:nvSpPr>
        <p:spPr>
          <a:xfrm>
            <a:off x="5440876" y="3210213"/>
            <a:ext cx="1289295" cy="1446550"/>
          </a:xfrm>
          <a:prstGeom prst="rect">
            <a:avLst/>
          </a:prstGeom>
          <a:solidFill>
            <a:srgbClr val="38D4D6"/>
          </a:solidFill>
        </p:spPr>
        <p:txBody>
          <a:bodyPr wrap="square">
            <a:spAutoFit/>
          </a:bodyPr>
          <a:lstStyle/>
          <a:p>
            <a:pPr algn="ctr"/>
            <a:r>
              <a:rPr lang="en-GB" sz="1100" b="1" dirty="0">
                <a:latin typeface="Arial Rounded MT Bold" panose="020F0704030504030204" pitchFamily="34" charset="77"/>
              </a:rPr>
              <a:t>control</a:t>
            </a:r>
            <a:r>
              <a:rPr lang="en-GB" sz="1100" dirty="0">
                <a:latin typeface="Arial Rounded MT Bold" panose="020F0704030504030204" pitchFamily="34" charset="77"/>
              </a:rPr>
              <a:t> </a:t>
            </a:r>
            <a:r>
              <a:rPr lang="en-GB" sz="1100" b="1" dirty="0">
                <a:latin typeface="Arial Rounded MT Bold" panose="020F0704030504030204" pitchFamily="34" charset="77"/>
              </a:rPr>
              <a:t>experiment</a:t>
            </a:r>
            <a:r>
              <a:rPr lang="en-GB" sz="1100" dirty="0">
                <a:latin typeface="Arial Rounded MT Bold" panose="020F0704030504030204" pitchFamily="34" charset="77"/>
              </a:rPr>
              <a:t> - an experiment that is used to compare other experiments where there are variables</a:t>
            </a:r>
            <a:endParaRPr lang="en-US" sz="1100" dirty="0">
              <a:latin typeface="Arial Rounded MT Bold" panose="020F0704030504030204" pitchFamily="34" charset="7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DC357EF-0AC4-2853-9869-70AD24DF0915}"/>
              </a:ext>
            </a:extLst>
          </p:cNvPr>
          <p:cNvSpPr txBox="1"/>
          <p:nvPr/>
        </p:nvSpPr>
        <p:spPr>
          <a:xfrm>
            <a:off x="7478060" y="1106498"/>
            <a:ext cx="16610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The Scientific Method</a:t>
            </a:r>
          </a:p>
        </p:txBody>
      </p:sp>
    </p:spTree>
    <p:extLst>
      <p:ext uri="{BB962C8B-B14F-4D97-AF65-F5344CB8AC3E}">
        <p14:creationId xmlns:p14="http://schemas.microsoft.com/office/powerpoint/2010/main" val="122940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712109D1-E34B-0B4F-01F3-FFC57CEAA772}"/>
              </a:ext>
            </a:extLst>
          </p:cNvPr>
          <p:cNvSpPr/>
          <p:nvPr/>
        </p:nvSpPr>
        <p:spPr>
          <a:xfrm>
            <a:off x="2574" y="6541961"/>
            <a:ext cx="9910205" cy="328446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E206F1-C7D8-04FD-1B57-08AA67D7DE18}"/>
              </a:ext>
            </a:extLst>
          </p:cNvPr>
          <p:cNvSpPr txBox="1"/>
          <p:nvPr/>
        </p:nvSpPr>
        <p:spPr>
          <a:xfrm>
            <a:off x="6945735" y="6591677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Rights Reserved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DDB630-4472-6BAD-219F-9430E766FAA4}"/>
              </a:ext>
            </a:extLst>
          </p:cNvPr>
          <p:cNvSpPr txBox="1"/>
          <p:nvPr/>
        </p:nvSpPr>
        <p:spPr>
          <a:xfrm>
            <a:off x="4989879" y="179209"/>
            <a:ext cx="326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Careers connected to the human body: 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doctor, nurse, massage therapist, personal trainer, theatre technician  </a:t>
            </a:r>
            <a:endParaRPr lang="en-GB" sz="12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4" name="Picture 3" descr="A picture containing person, indoor, underpants&#10;&#10;Description automatically generated">
            <a:extLst>
              <a:ext uri="{FF2B5EF4-FFF2-40B4-BE49-F238E27FC236}">
                <a16:creationId xmlns:a16="http://schemas.microsoft.com/office/drawing/2014/main" id="{F64F1133-4241-E4FB-A6FC-D23090E9E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253" y="150579"/>
            <a:ext cx="1398042" cy="75363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C4B45C1-DDCE-0E36-1C23-0EC5F3DF2AFC}"/>
              </a:ext>
            </a:extLst>
          </p:cNvPr>
          <p:cNvSpPr/>
          <p:nvPr/>
        </p:nvSpPr>
        <p:spPr>
          <a:xfrm>
            <a:off x="-4205" y="0"/>
            <a:ext cx="9910205" cy="1041722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15319946-8C17-16B2-29C1-80F91DE13D58}"/>
              </a:ext>
            </a:extLst>
          </p:cNvPr>
          <p:cNvSpPr/>
          <p:nvPr/>
        </p:nvSpPr>
        <p:spPr>
          <a:xfrm>
            <a:off x="972629" y="157126"/>
            <a:ext cx="8769800" cy="734588"/>
          </a:xfrm>
          <a:prstGeom prst="roundRect">
            <a:avLst>
              <a:gd name="adj" fmla="val 11185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0733167-F8C5-D3C8-8F04-346BA00A9A4C}"/>
              </a:ext>
            </a:extLst>
          </p:cNvPr>
          <p:cNvSpPr txBox="1"/>
          <p:nvPr/>
        </p:nvSpPr>
        <p:spPr>
          <a:xfrm>
            <a:off x="1033946" y="182420"/>
            <a:ext cx="3849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Knowledge Organiser: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Scientific Enquiry</a:t>
            </a:r>
          </a:p>
          <a:p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40" name="Picture 39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E7136095-C5BC-C735-303D-AB1EBA2D5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6" y="73195"/>
            <a:ext cx="815839" cy="858358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E026293A-25D8-FAC6-8DFD-325C50EFA49F}"/>
              </a:ext>
            </a:extLst>
          </p:cNvPr>
          <p:cNvSpPr/>
          <p:nvPr/>
        </p:nvSpPr>
        <p:spPr>
          <a:xfrm>
            <a:off x="475003" y="878999"/>
            <a:ext cx="394092" cy="3703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EBFF0A0-1906-AE26-37EA-2212986D53D8}"/>
              </a:ext>
            </a:extLst>
          </p:cNvPr>
          <p:cNvSpPr/>
          <p:nvPr/>
        </p:nvSpPr>
        <p:spPr>
          <a:xfrm>
            <a:off x="499812" y="898438"/>
            <a:ext cx="344937" cy="33144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2864D9E-ABC7-6B84-3F81-043A578E2EC8}"/>
              </a:ext>
            </a:extLst>
          </p:cNvPr>
          <p:cNvSpPr/>
          <p:nvPr/>
        </p:nvSpPr>
        <p:spPr>
          <a:xfrm>
            <a:off x="952183" y="691242"/>
            <a:ext cx="669483" cy="6741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2CAFA7E-3449-FDCE-3E15-2E715A61C6EB}"/>
              </a:ext>
            </a:extLst>
          </p:cNvPr>
          <p:cNvSpPr/>
          <p:nvPr/>
        </p:nvSpPr>
        <p:spPr>
          <a:xfrm>
            <a:off x="983670" y="714902"/>
            <a:ext cx="608200" cy="59165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FDC8456-544A-372C-B7BC-E115D737829C}"/>
              </a:ext>
            </a:extLst>
          </p:cNvPr>
          <p:cNvSpPr/>
          <p:nvPr/>
        </p:nvSpPr>
        <p:spPr>
          <a:xfrm>
            <a:off x="1703503" y="615008"/>
            <a:ext cx="544776" cy="5369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2EF9E9D-A566-CE0F-64F4-F236EBE659A2}"/>
              </a:ext>
            </a:extLst>
          </p:cNvPr>
          <p:cNvSpPr/>
          <p:nvPr/>
        </p:nvSpPr>
        <p:spPr>
          <a:xfrm>
            <a:off x="1725919" y="635429"/>
            <a:ext cx="501550" cy="482139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F7DC1EC9-0EF5-2274-1994-CF636E7586CD}"/>
              </a:ext>
            </a:extLst>
          </p:cNvPr>
          <p:cNvSpPr/>
          <p:nvPr/>
        </p:nvSpPr>
        <p:spPr>
          <a:xfrm>
            <a:off x="2312304" y="745813"/>
            <a:ext cx="533822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4B917186-8DBD-AF5C-503C-5CAD8714A64B}"/>
              </a:ext>
            </a:extLst>
          </p:cNvPr>
          <p:cNvSpPr/>
          <p:nvPr/>
        </p:nvSpPr>
        <p:spPr>
          <a:xfrm>
            <a:off x="2338502" y="768630"/>
            <a:ext cx="483323" cy="47334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480D0886-C27C-0B1B-E8E8-1EAB16F6C5E7}"/>
              </a:ext>
            </a:extLst>
          </p:cNvPr>
          <p:cNvSpPr/>
          <p:nvPr/>
        </p:nvSpPr>
        <p:spPr>
          <a:xfrm>
            <a:off x="2901363" y="592912"/>
            <a:ext cx="544776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ABB1F71A-90B2-BE96-8FA5-CFE1FA969AE6}"/>
              </a:ext>
            </a:extLst>
          </p:cNvPr>
          <p:cNvSpPr/>
          <p:nvPr/>
        </p:nvSpPr>
        <p:spPr>
          <a:xfrm>
            <a:off x="2931537" y="617252"/>
            <a:ext cx="486001" cy="48375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C4ECB208-0911-AC71-F813-9DF7DC7928C4}"/>
              </a:ext>
            </a:extLst>
          </p:cNvPr>
          <p:cNvSpPr/>
          <p:nvPr/>
        </p:nvSpPr>
        <p:spPr>
          <a:xfrm>
            <a:off x="3511545" y="763207"/>
            <a:ext cx="486961" cy="448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031593E9-3CCC-C095-A9F5-388D0EF0527D}"/>
              </a:ext>
            </a:extLst>
          </p:cNvPr>
          <p:cNvSpPr/>
          <p:nvPr/>
        </p:nvSpPr>
        <p:spPr>
          <a:xfrm>
            <a:off x="3535807" y="782689"/>
            <a:ext cx="439018" cy="41132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9DFBD374-6885-5A9B-6919-7724295C204A}"/>
              </a:ext>
            </a:extLst>
          </p:cNvPr>
          <p:cNvSpPr/>
          <p:nvPr/>
        </p:nvSpPr>
        <p:spPr>
          <a:xfrm>
            <a:off x="4067651" y="784575"/>
            <a:ext cx="356391" cy="3291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5F8C9AED-2791-FE6C-D496-6F99B0C56F01}"/>
              </a:ext>
            </a:extLst>
          </p:cNvPr>
          <p:cNvSpPr/>
          <p:nvPr/>
        </p:nvSpPr>
        <p:spPr>
          <a:xfrm>
            <a:off x="4087540" y="803081"/>
            <a:ext cx="314895" cy="289836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" name="Picture 121" descr="Icon&#10;&#10;Description automatically generated">
            <a:extLst>
              <a:ext uri="{FF2B5EF4-FFF2-40B4-BE49-F238E27FC236}">
                <a16:creationId xmlns:a16="http://schemas.microsoft.com/office/drawing/2014/main" id="{48FE5C12-EC85-5D58-864D-6AD1CA051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74" y="851827"/>
            <a:ext cx="422072" cy="395999"/>
          </a:xfrm>
          <a:prstGeom prst="rect">
            <a:avLst/>
          </a:prstGeom>
        </p:spPr>
      </p:pic>
      <p:pic>
        <p:nvPicPr>
          <p:cNvPr id="123" name="Picture 122" descr="Icon&#10;&#10;Description automatically generated">
            <a:extLst>
              <a:ext uri="{FF2B5EF4-FFF2-40B4-BE49-F238E27FC236}">
                <a16:creationId xmlns:a16="http://schemas.microsoft.com/office/drawing/2014/main" id="{D80E918F-CD87-CEB7-4952-E8BB0E1F0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81" y="776582"/>
            <a:ext cx="537111" cy="377947"/>
          </a:xfrm>
          <a:prstGeom prst="rect">
            <a:avLst/>
          </a:prstGeom>
        </p:spPr>
      </p:pic>
      <p:pic>
        <p:nvPicPr>
          <p:cNvPr id="124" name="Picture 123" descr="Icon&#10;&#10;Description automatically generated">
            <a:extLst>
              <a:ext uri="{FF2B5EF4-FFF2-40B4-BE49-F238E27FC236}">
                <a16:creationId xmlns:a16="http://schemas.microsoft.com/office/drawing/2014/main" id="{1A039A77-1A8B-D4FE-BE06-06B27D0D8B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1920" y="661822"/>
            <a:ext cx="391342" cy="429352"/>
          </a:xfrm>
          <a:prstGeom prst="rect">
            <a:avLst/>
          </a:prstGeom>
        </p:spPr>
      </p:pic>
      <p:pic>
        <p:nvPicPr>
          <p:cNvPr id="125" name="Picture 124" descr="Icon&#10;&#10;Description automatically generated">
            <a:extLst>
              <a:ext uri="{FF2B5EF4-FFF2-40B4-BE49-F238E27FC236}">
                <a16:creationId xmlns:a16="http://schemas.microsoft.com/office/drawing/2014/main" id="{8018AC53-EFE3-7AB7-9016-8C4A8CA2BE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6943" y="643381"/>
            <a:ext cx="353616" cy="414453"/>
          </a:xfrm>
          <a:prstGeom prst="rect">
            <a:avLst/>
          </a:prstGeom>
        </p:spPr>
      </p:pic>
      <p:pic>
        <p:nvPicPr>
          <p:cNvPr id="126" name="Picture 125" descr="Icon&#10;&#10;Description automatically generated">
            <a:extLst>
              <a:ext uri="{FF2B5EF4-FFF2-40B4-BE49-F238E27FC236}">
                <a16:creationId xmlns:a16="http://schemas.microsoft.com/office/drawing/2014/main" id="{A7BF04D2-74B5-6201-1B51-771164402E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3306" y="857479"/>
            <a:ext cx="373687" cy="254678"/>
          </a:xfrm>
          <a:prstGeom prst="rect">
            <a:avLst/>
          </a:prstGeom>
        </p:spPr>
      </p:pic>
      <p:pic>
        <p:nvPicPr>
          <p:cNvPr id="127" name="Picture 126" descr="Icon&#10;&#10;Description automatically generated">
            <a:extLst>
              <a:ext uri="{FF2B5EF4-FFF2-40B4-BE49-F238E27FC236}">
                <a16:creationId xmlns:a16="http://schemas.microsoft.com/office/drawing/2014/main" id="{4DD1EDA5-D707-CEDB-3091-8CE0666095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9007" y="693785"/>
            <a:ext cx="486961" cy="462643"/>
          </a:xfrm>
          <a:prstGeom prst="rect">
            <a:avLst/>
          </a:prstGeom>
        </p:spPr>
      </p:pic>
      <p:pic>
        <p:nvPicPr>
          <p:cNvPr id="128" name="Picture 127" descr="Icon&#10;&#10;Description automatically generated">
            <a:extLst>
              <a:ext uri="{FF2B5EF4-FFF2-40B4-BE49-F238E27FC236}">
                <a16:creationId xmlns:a16="http://schemas.microsoft.com/office/drawing/2014/main" id="{1686581A-B989-7878-4707-63BAB023E9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1453" y="707360"/>
            <a:ext cx="647405" cy="604879"/>
          </a:xfrm>
          <a:prstGeom prst="rect">
            <a:avLst/>
          </a:prstGeom>
        </p:spPr>
      </p:pic>
      <p:pic>
        <p:nvPicPr>
          <p:cNvPr id="6" name="Picture 5" descr="A group of people wearing lab coats&#10;&#10;Description automatically generated with low confidence">
            <a:extLst>
              <a:ext uri="{FF2B5EF4-FFF2-40B4-BE49-F238E27FC236}">
                <a16:creationId xmlns:a16="http://schemas.microsoft.com/office/drawing/2014/main" id="{51548EA9-5209-7139-1314-3CF54E8D58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9418" y="140768"/>
            <a:ext cx="1410799" cy="757550"/>
          </a:xfrm>
          <a:prstGeom prst="rect">
            <a:avLst/>
          </a:prstGeom>
        </p:spPr>
      </p:pic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B76D4815-BB3B-CFE1-ABAF-EC1C15DC02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810" y="1546752"/>
            <a:ext cx="2419503" cy="3273397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7AB789A-1A86-9C98-2280-B2591FE7F965}"/>
              </a:ext>
            </a:extLst>
          </p:cNvPr>
          <p:cNvSpPr/>
          <p:nvPr/>
        </p:nvSpPr>
        <p:spPr>
          <a:xfrm>
            <a:off x="139705" y="4926023"/>
            <a:ext cx="2759153" cy="1510642"/>
          </a:xfrm>
          <a:prstGeom prst="roundRect">
            <a:avLst>
              <a:gd name="adj" fmla="val 1281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6C0A14-F11A-2C7A-C515-FC79488C5369}"/>
              </a:ext>
            </a:extLst>
          </p:cNvPr>
          <p:cNvSpPr txBox="1"/>
          <p:nvPr/>
        </p:nvSpPr>
        <p:spPr>
          <a:xfrm>
            <a:off x="59499" y="1277513"/>
            <a:ext cx="29706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 Rounded MT Bold" panose="020F0704030504030204" pitchFamily="34" charset="77"/>
              </a:rPr>
              <a:t>Name the stages of the Scientific Method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E51BA5-E950-EF41-415E-E7A700EADF30}"/>
              </a:ext>
            </a:extLst>
          </p:cNvPr>
          <p:cNvSpPr txBox="1"/>
          <p:nvPr/>
        </p:nvSpPr>
        <p:spPr>
          <a:xfrm>
            <a:off x="4984962" y="184129"/>
            <a:ext cx="3262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Before and After Test</a:t>
            </a:r>
            <a:endParaRPr lang="en-GB" sz="12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669C2E-A3F9-3B40-6273-1F70BD55EE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79043" y="3433298"/>
            <a:ext cx="558975" cy="266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F60718-E937-40CF-AFB8-4FB794DA043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54626" y="1997655"/>
            <a:ext cx="558975" cy="2667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0C0DD88-5C3C-6C74-078A-730BAAE583C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88875" y="2462280"/>
            <a:ext cx="558975" cy="2667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43E5E2-B091-D08F-503E-6335628C18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53474" y="2983414"/>
            <a:ext cx="558975" cy="2667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158F711-620C-5AAC-26D0-35AB06F7A8C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53473" y="3863559"/>
            <a:ext cx="558975" cy="266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56D1A7C-7768-3ED1-A297-C88132A67E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59378" y="4340838"/>
            <a:ext cx="568808" cy="266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1275BA0-0B46-750B-D408-61195C7FB70A}"/>
              </a:ext>
            </a:extLst>
          </p:cNvPr>
          <p:cNvSpPr txBox="1"/>
          <p:nvPr/>
        </p:nvSpPr>
        <p:spPr>
          <a:xfrm>
            <a:off x="989173" y="2097380"/>
            <a:ext cx="72327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_______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B363A18-28FD-15FF-17B1-7AABC49F8BAE}"/>
              </a:ext>
            </a:extLst>
          </p:cNvPr>
          <p:cNvSpPr txBox="1"/>
          <p:nvPr/>
        </p:nvSpPr>
        <p:spPr>
          <a:xfrm>
            <a:off x="800106" y="2918575"/>
            <a:ext cx="87716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_________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6485AC5-80E8-27B7-8DB4-9013D5B708CA}"/>
              </a:ext>
            </a:extLst>
          </p:cNvPr>
          <p:cNvSpPr txBox="1"/>
          <p:nvPr/>
        </p:nvSpPr>
        <p:spPr>
          <a:xfrm>
            <a:off x="783548" y="3842092"/>
            <a:ext cx="87716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_________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80F5001-C380-FDE5-D40F-3949368E3D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06925" y="1533385"/>
            <a:ext cx="391933" cy="3286764"/>
          </a:xfrm>
          <a:prstGeom prst="rect">
            <a:avLst/>
          </a:prstGeom>
        </p:spPr>
      </p:pic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B95E4F78-2707-56FE-82E6-27D8FB12308A}"/>
              </a:ext>
            </a:extLst>
          </p:cNvPr>
          <p:cNvSpPr/>
          <p:nvPr/>
        </p:nvSpPr>
        <p:spPr>
          <a:xfrm>
            <a:off x="139704" y="1533385"/>
            <a:ext cx="2759154" cy="3286764"/>
          </a:xfrm>
          <a:prstGeom prst="roundRect">
            <a:avLst>
              <a:gd name="adj" fmla="val 1688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5A7178-D9FC-5B46-618F-DC36EC93C059}"/>
              </a:ext>
            </a:extLst>
          </p:cNvPr>
          <p:cNvSpPr txBox="1"/>
          <p:nvPr/>
        </p:nvSpPr>
        <p:spPr>
          <a:xfrm>
            <a:off x="1899191" y="2468608"/>
            <a:ext cx="95410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__________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84A307-F3AF-B755-ED71-A1E39B30DEF0}"/>
              </a:ext>
            </a:extLst>
          </p:cNvPr>
          <p:cNvSpPr txBox="1"/>
          <p:nvPr/>
        </p:nvSpPr>
        <p:spPr>
          <a:xfrm>
            <a:off x="1888224" y="3407463"/>
            <a:ext cx="95410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__________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D2FE70C-A7C6-16E1-5F13-3BB1C335B65C}"/>
              </a:ext>
            </a:extLst>
          </p:cNvPr>
          <p:cNvSpPr txBox="1"/>
          <p:nvPr/>
        </p:nvSpPr>
        <p:spPr>
          <a:xfrm>
            <a:off x="1882977" y="4340838"/>
            <a:ext cx="95410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__________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CD0BB6A-5374-2BD1-F6CC-7ED13091BDAD}"/>
              </a:ext>
            </a:extLst>
          </p:cNvPr>
          <p:cNvSpPr txBox="1"/>
          <p:nvPr/>
        </p:nvSpPr>
        <p:spPr>
          <a:xfrm>
            <a:off x="2996944" y="1277289"/>
            <a:ext cx="6781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Rounded MT Bold" panose="020F0704030504030204" pitchFamily="34" charset="77"/>
              </a:rPr>
              <a:t>Katie wants to know ‘Which materials are the bounciest?’ </a:t>
            </a:r>
          </a:p>
          <a:p>
            <a:r>
              <a:rPr lang="en-US" sz="1200" dirty="0">
                <a:latin typeface="Arial Rounded MT Bold" panose="020F0704030504030204" pitchFamily="34" charset="77"/>
              </a:rPr>
              <a:t>Katie’s method: To drop a range of balls from a certain height and then measure how high they bounce. Draw the possible variables might Katie use.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ADFAAD6A-8052-0ABE-08D3-0F165EDDAED3}"/>
              </a:ext>
            </a:extLst>
          </p:cNvPr>
          <p:cNvSpPr/>
          <p:nvPr/>
        </p:nvSpPr>
        <p:spPr>
          <a:xfrm>
            <a:off x="2997368" y="1954955"/>
            <a:ext cx="1309680" cy="1032793"/>
          </a:xfrm>
          <a:prstGeom prst="roundRect">
            <a:avLst>
              <a:gd name="adj" fmla="val 1281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A1194B12-CE10-C5C3-629F-3137DAB0FDED}"/>
              </a:ext>
            </a:extLst>
          </p:cNvPr>
          <p:cNvSpPr/>
          <p:nvPr/>
        </p:nvSpPr>
        <p:spPr>
          <a:xfrm>
            <a:off x="4393868" y="1954955"/>
            <a:ext cx="1309680" cy="1032793"/>
          </a:xfrm>
          <a:prstGeom prst="roundRect">
            <a:avLst>
              <a:gd name="adj" fmla="val 1281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2303748A-828B-8E10-DBE9-276E35CE3BB5}"/>
              </a:ext>
            </a:extLst>
          </p:cNvPr>
          <p:cNvSpPr/>
          <p:nvPr/>
        </p:nvSpPr>
        <p:spPr>
          <a:xfrm>
            <a:off x="5766028" y="1955032"/>
            <a:ext cx="1309680" cy="1032793"/>
          </a:xfrm>
          <a:prstGeom prst="roundRect">
            <a:avLst>
              <a:gd name="adj" fmla="val 1281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3F77F78C-45DB-DFC3-C7DC-CC0153FD7277}"/>
              </a:ext>
            </a:extLst>
          </p:cNvPr>
          <p:cNvSpPr/>
          <p:nvPr/>
        </p:nvSpPr>
        <p:spPr>
          <a:xfrm>
            <a:off x="7130420" y="1961253"/>
            <a:ext cx="1309680" cy="1032793"/>
          </a:xfrm>
          <a:prstGeom prst="roundRect">
            <a:avLst>
              <a:gd name="adj" fmla="val 1281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83869349-D84A-B405-2F90-1944B42B3206}"/>
              </a:ext>
            </a:extLst>
          </p:cNvPr>
          <p:cNvSpPr/>
          <p:nvPr/>
        </p:nvSpPr>
        <p:spPr>
          <a:xfrm>
            <a:off x="8517813" y="1961253"/>
            <a:ext cx="1270407" cy="1032793"/>
          </a:xfrm>
          <a:prstGeom prst="roundRect">
            <a:avLst>
              <a:gd name="adj" fmla="val 1281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7175E8D-6D84-4070-440B-7EBCDE9C3D13}"/>
              </a:ext>
            </a:extLst>
          </p:cNvPr>
          <p:cNvSpPr txBox="1"/>
          <p:nvPr/>
        </p:nvSpPr>
        <p:spPr>
          <a:xfrm>
            <a:off x="3125527" y="1956599"/>
            <a:ext cx="10157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Arial Rounded MT Bold" panose="020F0704030504030204" pitchFamily="34" charset="77"/>
              </a:rPr>
              <a:t>Variable 1</a:t>
            </a:r>
            <a:endParaRPr lang="en-US" sz="11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D21B828-2A35-ECE4-706B-1E9DCE065CFF}"/>
              </a:ext>
            </a:extLst>
          </p:cNvPr>
          <p:cNvSpPr txBox="1"/>
          <p:nvPr/>
        </p:nvSpPr>
        <p:spPr>
          <a:xfrm>
            <a:off x="4540908" y="1955941"/>
            <a:ext cx="10157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Arial Rounded MT Bold" panose="020F0704030504030204" pitchFamily="34" charset="77"/>
              </a:rPr>
              <a:t>Variable 2</a:t>
            </a:r>
            <a:endParaRPr lang="en-US" sz="11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2EEFD22-F276-AFF1-FF1A-0A53CFF4ECFF}"/>
              </a:ext>
            </a:extLst>
          </p:cNvPr>
          <p:cNvSpPr txBox="1"/>
          <p:nvPr/>
        </p:nvSpPr>
        <p:spPr>
          <a:xfrm>
            <a:off x="5910129" y="1953939"/>
            <a:ext cx="10157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Arial Rounded MT Bold" panose="020F0704030504030204" pitchFamily="34" charset="77"/>
              </a:rPr>
              <a:t>Variable 3</a:t>
            </a:r>
            <a:endParaRPr lang="en-US" sz="11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4EDDE26-01EF-264F-33A2-24A4D2CF9554}"/>
              </a:ext>
            </a:extLst>
          </p:cNvPr>
          <p:cNvSpPr txBox="1"/>
          <p:nvPr/>
        </p:nvSpPr>
        <p:spPr>
          <a:xfrm>
            <a:off x="7274167" y="1960987"/>
            <a:ext cx="10157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Arial Rounded MT Bold" panose="020F0704030504030204" pitchFamily="34" charset="77"/>
              </a:rPr>
              <a:t>Variable 4</a:t>
            </a:r>
            <a:endParaRPr lang="en-US" sz="11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64BA6D8-E93A-F0BA-2A9C-0BFEF40A32B1}"/>
              </a:ext>
            </a:extLst>
          </p:cNvPr>
          <p:cNvSpPr txBox="1"/>
          <p:nvPr/>
        </p:nvSpPr>
        <p:spPr>
          <a:xfrm>
            <a:off x="8643512" y="1959228"/>
            <a:ext cx="10157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Arial Rounded MT Bold" panose="020F0704030504030204" pitchFamily="34" charset="77"/>
              </a:rPr>
              <a:t>Variable 5</a:t>
            </a:r>
            <a:endParaRPr lang="en-US" sz="1100" dirty="0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F141954-573B-C60F-8725-9E9F63A2E9E1}"/>
              </a:ext>
            </a:extLst>
          </p:cNvPr>
          <p:cNvSpPr/>
          <p:nvPr/>
        </p:nvSpPr>
        <p:spPr>
          <a:xfrm>
            <a:off x="3012031" y="3104771"/>
            <a:ext cx="6776189" cy="3331894"/>
          </a:xfrm>
          <a:prstGeom prst="roundRect">
            <a:avLst>
              <a:gd name="adj" fmla="val 1281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E93F5B9-2DA1-EC29-0902-D8727995FBCB}"/>
              </a:ext>
            </a:extLst>
          </p:cNvPr>
          <p:cNvSpPr txBox="1"/>
          <p:nvPr/>
        </p:nvSpPr>
        <p:spPr>
          <a:xfrm>
            <a:off x="3030184" y="3123577"/>
            <a:ext cx="678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Rounded MT Bold" panose="020F0704030504030204" pitchFamily="34" charset="77"/>
              </a:rPr>
              <a:t>Katie has recorded her results in the table below. Draw a graph for the data in the table.</a:t>
            </a:r>
          </a:p>
        </p:txBody>
      </p:sp>
      <p:graphicFrame>
        <p:nvGraphicFramePr>
          <p:cNvPr id="67" name="Table 67">
            <a:extLst>
              <a:ext uri="{FF2B5EF4-FFF2-40B4-BE49-F238E27FC236}">
                <a16:creationId xmlns:a16="http://schemas.microsoft.com/office/drawing/2014/main" id="{44A62AF1-3B68-A78F-6328-E1A5E7AF5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83926"/>
              </p:ext>
            </p:extLst>
          </p:nvPr>
        </p:nvGraphicFramePr>
        <p:xfrm>
          <a:off x="3098125" y="3478691"/>
          <a:ext cx="2888005" cy="28683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6836">
                  <a:extLst>
                    <a:ext uri="{9D8B030D-6E8A-4147-A177-3AD203B41FA5}">
                      <a16:colId xmlns:a16="http://schemas.microsoft.com/office/drawing/2014/main" val="2293178449"/>
                    </a:ext>
                  </a:extLst>
                </a:gridCol>
                <a:gridCol w="1100444">
                  <a:extLst>
                    <a:ext uri="{9D8B030D-6E8A-4147-A177-3AD203B41FA5}">
                      <a16:colId xmlns:a16="http://schemas.microsoft.com/office/drawing/2014/main" val="2709565415"/>
                    </a:ext>
                  </a:extLst>
                </a:gridCol>
                <a:gridCol w="1020725">
                  <a:extLst>
                    <a:ext uri="{9D8B030D-6E8A-4147-A177-3AD203B41FA5}">
                      <a16:colId xmlns:a16="http://schemas.microsoft.com/office/drawing/2014/main" val="2074304560"/>
                    </a:ext>
                  </a:extLst>
                </a:gridCol>
              </a:tblGrid>
              <a:tr h="57367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 Rounded MT Bold" panose="020F0704030504030204" pitchFamily="34" charset="77"/>
                        </a:rPr>
                        <a:t>Type of 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 Rounded MT Bold" panose="020F0704030504030204" pitchFamily="34" charset="77"/>
                        </a:rPr>
                        <a:t>Height the ball was dropped 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 Rounded MT Bold" panose="020F0704030504030204" pitchFamily="34" charset="77"/>
                        </a:rPr>
                        <a:t>Height the ball bounced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473001"/>
                  </a:ext>
                </a:extLst>
              </a:tr>
              <a:tr h="57367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 Rounded MT Bold" panose="020F0704030504030204" pitchFamily="34" charset="77"/>
                        </a:rPr>
                        <a:t>Ping pong 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 Rounded MT Bold" panose="020F0704030504030204" pitchFamily="34" charset="77"/>
                        </a:rPr>
                        <a:t>60 cms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 Rounded MT Bold" panose="020F0704030504030204" pitchFamily="34" charset="77"/>
                        </a:rPr>
                        <a:t>30 cms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188736"/>
                  </a:ext>
                </a:extLst>
              </a:tr>
              <a:tr h="57367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 Rounded MT Bold" panose="020F0704030504030204" pitchFamily="34" charset="77"/>
                        </a:rPr>
                        <a:t>golf 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 Rounded MT Bold" panose="020F0704030504030204" pitchFamily="34" charset="77"/>
                        </a:rPr>
                        <a:t>60 cms</a:t>
                      </a:r>
                    </a:p>
                    <a:p>
                      <a:endParaRPr lang="en-US" sz="1000" dirty="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 Rounded MT Bold" panose="020F0704030504030204" pitchFamily="34" charset="77"/>
                        </a:rPr>
                        <a:t>40 cms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866273"/>
                  </a:ext>
                </a:extLst>
              </a:tr>
              <a:tr h="57367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 Rounded MT Bold" panose="020F0704030504030204" pitchFamily="34" charset="77"/>
                        </a:rPr>
                        <a:t>tennis 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 Rounded MT Bold" panose="020F0704030504030204" pitchFamily="34" charset="77"/>
                        </a:rPr>
                        <a:t>60 cms</a:t>
                      </a:r>
                    </a:p>
                    <a:p>
                      <a:endParaRPr lang="en-US" sz="1000" dirty="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 Rounded MT Bold" panose="020F0704030504030204" pitchFamily="34" charset="77"/>
                        </a:rPr>
                        <a:t>42 cms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866559"/>
                  </a:ext>
                </a:extLst>
              </a:tr>
              <a:tr h="57367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 Rounded MT Bold" panose="020F0704030504030204" pitchFamily="34" charset="77"/>
                        </a:rPr>
                        <a:t>football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 Rounded MT Bold" panose="020F0704030504030204" pitchFamily="34" charset="77"/>
                        </a:rPr>
                        <a:t>60 cms</a:t>
                      </a:r>
                    </a:p>
                    <a:p>
                      <a:endParaRPr lang="en-US" sz="1000" dirty="0">
                        <a:latin typeface="Arial Rounded MT Bold" panose="020F070403050403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 Rounded MT Bold" panose="020F0704030504030204" pitchFamily="34" charset="77"/>
                        </a:rPr>
                        <a:t>60 cms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394985"/>
                  </a:ext>
                </a:extLst>
              </a:tr>
            </a:tbl>
          </a:graphicData>
        </a:graphic>
      </p:graphicFrame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6995657-595F-AD40-AEDE-7ED1F216658A}"/>
              </a:ext>
            </a:extLst>
          </p:cNvPr>
          <p:cNvCxnSpPr>
            <a:cxnSpLocks/>
          </p:cNvCxnSpPr>
          <p:nvPr/>
        </p:nvCxnSpPr>
        <p:spPr>
          <a:xfrm>
            <a:off x="6719778" y="3795693"/>
            <a:ext cx="0" cy="2179807"/>
          </a:xfrm>
          <a:prstGeom prst="line">
            <a:avLst/>
          </a:prstGeom>
          <a:ln w="19050">
            <a:solidFill>
              <a:srgbClr val="38D4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437291A-87A2-98C9-BD08-C10C7A23BA77}"/>
              </a:ext>
            </a:extLst>
          </p:cNvPr>
          <p:cNvCxnSpPr>
            <a:cxnSpLocks/>
          </p:cNvCxnSpPr>
          <p:nvPr/>
        </p:nvCxnSpPr>
        <p:spPr>
          <a:xfrm flipH="1">
            <a:off x="6715549" y="5975500"/>
            <a:ext cx="2534777" cy="0"/>
          </a:xfrm>
          <a:prstGeom prst="line">
            <a:avLst/>
          </a:prstGeom>
          <a:ln w="19050">
            <a:solidFill>
              <a:srgbClr val="38D4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8A37C86A-A05E-36E0-66DE-BA26081F2140}"/>
              </a:ext>
            </a:extLst>
          </p:cNvPr>
          <p:cNvSpPr txBox="1"/>
          <p:nvPr/>
        </p:nvSpPr>
        <p:spPr>
          <a:xfrm>
            <a:off x="182682" y="4922937"/>
            <a:ext cx="267061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 Rounded MT Bold" panose="020F0704030504030204" pitchFamily="34" charset="77"/>
              </a:rPr>
              <a:t>What can you learn from the data shown in the table?</a:t>
            </a:r>
          </a:p>
          <a:p>
            <a:r>
              <a:rPr lang="en-US" sz="1200" dirty="0"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912417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01">
            <a:extLst>
              <a:ext uri="{FF2B5EF4-FFF2-40B4-BE49-F238E27FC236}">
                <a16:creationId xmlns:a16="http://schemas.microsoft.com/office/drawing/2014/main" id="{5BD669AD-0D4F-BEC1-81DB-BB60B418E8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319485"/>
              </p:ext>
            </p:extLst>
          </p:nvPr>
        </p:nvGraphicFramePr>
        <p:xfrm>
          <a:off x="200982" y="1410683"/>
          <a:ext cx="9499829" cy="50371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9332">
                  <a:extLst>
                    <a:ext uri="{9D8B030D-6E8A-4147-A177-3AD203B41FA5}">
                      <a16:colId xmlns:a16="http://schemas.microsoft.com/office/drawing/2014/main" val="1483215143"/>
                    </a:ext>
                  </a:extLst>
                </a:gridCol>
                <a:gridCol w="7730497">
                  <a:extLst>
                    <a:ext uri="{9D8B030D-6E8A-4147-A177-3AD203B41FA5}">
                      <a16:colId xmlns:a16="http://schemas.microsoft.com/office/drawing/2014/main" val="2925171619"/>
                    </a:ext>
                  </a:extLst>
                </a:gridCol>
              </a:tblGrid>
              <a:tr h="56734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scientific investigation 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finding answers to questions using research methods</a:t>
                      </a:r>
                      <a:endParaRPr lang="en-GB" sz="12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endParaRPr lang="en-GB" sz="12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030005"/>
                  </a:ext>
                </a:extLst>
              </a:tr>
              <a:tr h="40635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prediction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explaining what you think might happen</a:t>
                      </a:r>
                      <a:endParaRPr lang="en-GB" sz="12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247378"/>
                  </a:ext>
                </a:extLst>
              </a:tr>
              <a:tr h="40635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plausible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having a reason</a:t>
                      </a:r>
                      <a:endParaRPr lang="en-GB" sz="12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023632"/>
                  </a:ext>
                </a:extLst>
              </a:tr>
              <a:tr h="40635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record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writing the measurement of something</a:t>
                      </a:r>
                      <a:endParaRPr lang="en-GB" sz="12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498645"/>
                  </a:ext>
                </a:extLst>
              </a:tr>
              <a:tr h="40635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data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a set of facts or numbers used to learn about something</a:t>
                      </a:r>
                      <a:endParaRPr lang="en-GB" sz="1200" dirty="0">
                        <a:solidFill>
                          <a:srgbClr val="807E8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258047"/>
                  </a:ext>
                </a:extLst>
              </a:tr>
              <a:tr h="40635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method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instructions for carrying out an experiment</a:t>
                      </a:r>
                      <a:endParaRPr lang="en-GB" sz="12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298488"/>
                  </a:ext>
                </a:extLst>
              </a:tr>
              <a:tr h="40635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control experiment 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an experiment that is used to compare other experiments where there are variables</a:t>
                      </a:r>
                      <a:endParaRPr lang="en-GB" sz="10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511941"/>
                  </a:ext>
                </a:extLst>
              </a:tr>
              <a:tr h="40635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equipment 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tools or items that are needed</a:t>
                      </a:r>
                      <a:endParaRPr lang="en-GB" sz="10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064836"/>
                  </a:ext>
                </a:extLst>
              </a:tr>
              <a:tr h="40635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enquiry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a question to find something out</a:t>
                      </a:r>
                      <a:endParaRPr lang="en-GB" sz="10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476950"/>
                  </a:ext>
                </a:extLst>
              </a:tr>
              <a:tr h="40635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practical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the performing of a scientific experiment</a:t>
                      </a:r>
                      <a:endParaRPr lang="en-GB" sz="10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255297"/>
                  </a:ext>
                </a:extLst>
              </a:tr>
              <a:tr h="40635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conclusion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the end result or outcome</a:t>
                      </a:r>
                      <a:endParaRPr lang="en-GB" sz="1200" dirty="0">
                        <a:solidFill>
                          <a:srgbClr val="807E8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884513"/>
                  </a:ext>
                </a:extLst>
              </a:tr>
              <a:tr h="40635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fair test 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where one variable is changed and all other elements are kept the same</a:t>
                      </a:r>
                      <a:endParaRPr lang="en-GB" sz="12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53917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CCA0A30-3412-2244-531A-3BE84C35814E}"/>
              </a:ext>
            </a:extLst>
          </p:cNvPr>
          <p:cNvSpPr/>
          <p:nvPr/>
        </p:nvSpPr>
        <p:spPr>
          <a:xfrm>
            <a:off x="2574" y="6541961"/>
            <a:ext cx="9910205" cy="328446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762F44-5FBA-D7CC-B5DD-42DA7E914ECD}"/>
              </a:ext>
            </a:extLst>
          </p:cNvPr>
          <p:cNvSpPr txBox="1"/>
          <p:nvPr/>
        </p:nvSpPr>
        <p:spPr>
          <a:xfrm>
            <a:off x="6896575" y="6591677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Rights Reserved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399BEC-6CB2-1D20-06F8-590EDE25B0FA}"/>
              </a:ext>
            </a:extLst>
          </p:cNvPr>
          <p:cNvSpPr/>
          <p:nvPr/>
        </p:nvSpPr>
        <p:spPr>
          <a:xfrm>
            <a:off x="-4205" y="0"/>
            <a:ext cx="9910205" cy="1041722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78">
            <a:extLst>
              <a:ext uri="{FF2B5EF4-FFF2-40B4-BE49-F238E27FC236}">
                <a16:creationId xmlns:a16="http://schemas.microsoft.com/office/drawing/2014/main" id="{634E808E-0059-F91F-1B78-D4C3EB6801B0}"/>
              </a:ext>
            </a:extLst>
          </p:cNvPr>
          <p:cNvSpPr/>
          <p:nvPr/>
        </p:nvSpPr>
        <p:spPr>
          <a:xfrm>
            <a:off x="972629" y="157126"/>
            <a:ext cx="8769800" cy="734588"/>
          </a:xfrm>
          <a:prstGeom prst="roundRect">
            <a:avLst>
              <a:gd name="adj" fmla="val 11185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18FD42-59E7-970C-5F52-6F7C486FFD85}"/>
              </a:ext>
            </a:extLst>
          </p:cNvPr>
          <p:cNvSpPr txBox="1"/>
          <p:nvPr/>
        </p:nvSpPr>
        <p:spPr>
          <a:xfrm>
            <a:off x="1033946" y="222612"/>
            <a:ext cx="3736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Unit Rocket Words: Year 3 – Scientific Enquiry 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  </a:t>
            </a:r>
          </a:p>
          <a:p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C14FC0-50A5-8E74-6146-BCEF45AEBDB9}"/>
              </a:ext>
            </a:extLst>
          </p:cNvPr>
          <p:cNvSpPr/>
          <p:nvPr/>
        </p:nvSpPr>
        <p:spPr>
          <a:xfrm>
            <a:off x="475003" y="878999"/>
            <a:ext cx="394092" cy="3703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BC3F91-DEBA-B03D-C2D3-F0B3803940AE}"/>
              </a:ext>
            </a:extLst>
          </p:cNvPr>
          <p:cNvSpPr/>
          <p:nvPr/>
        </p:nvSpPr>
        <p:spPr>
          <a:xfrm>
            <a:off x="499812" y="898438"/>
            <a:ext cx="344937" cy="33144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8C7F632-8CCC-572D-2AEE-C2D37E57CEF1}"/>
              </a:ext>
            </a:extLst>
          </p:cNvPr>
          <p:cNvSpPr/>
          <p:nvPr/>
        </p:nvSpPr>
        <p:spPr>
          <a:xfrm>
            <a:off x="952183" y="691242"/>
            <a:ext cx="669483" cy="6741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5D45B9-93A6-5528-036F-4F65C8316E3E}"/>
              </a:ext>
            </a:extLst>
          </p:cNvPr>
          <p:cNvSpPr/>
          <p:nvPr/>
        </p:nvSpPr>
        <p:spPr>
          <a:xfrm>
            <a:off x="983670" y="714902"/>
            <a:ext cx="608200" cy="59165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7C2FFB-80D7-8D95-E801-6D5E03FCA984}"/>
              </a:ext>
            </a:extLst>
          </p:cNvPr>
          <p:cNvSpPr/>
          <p:nvPr/>
        </p:nvSpPr>
        <p:spPr>
          <a:xfrm>
            <a:off x="1703503" y="615008"/>
            <a:ext cx="544776" cy="5369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456D6C-B93C-BA12-47CA-5EF94E8D01DC}"/>
              </a:ext>
            </a:extLst>
          </p:cNvPr>
          <p:cNvSpPr/>
          <p:nvPr/>
        </p:nvSpPr>
        <p:spPr>
          <a:xfrm>
            <a:off x="1725919" y="635429"/>
            <a:ext cx="501550" cy="482139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EC6D1F-D0E1-12A3-BED4-C669083F67A9}"/>
              </a:ext>
            </a:extLst>
          </p:cNvPr>
          <p:cNvSpPr/>
          <p:nvPr/>
        </p:nvSpPr>
        <p:spPr>
          <a:xfrm>
            <a:off x="2312304" y="745813"/>
            <a:ext cx="533822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D4CF0AC-23F9-E79F-C5A7-EF8D9843268D}"/>
              </a:ext>
            </a:extLst>
          </p:cNvPr>
          <p:cNvSpPr/>
          <p:nvPr/>
        </p:nvSpPr>
        <p:spPr>
          <a:xfrm>
            <a:off x="2338502" y="768630"/>
            <a:ext cx="483323" cy="47334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F229737-5457-4183-2798-C4F47B47CE98}"/>
              </a:ext>
            </a:extLst>
          </p:cNvPr>
          <p:cNvSpPr/>
          <p:nvPr/>
        </p:nvSpPr>
        <p:spPr>
          <a:xfrm>
            <a:off x="2901363" y="592912"/>
            <a:ext cx="544776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E04AF44-174A-0C8C-D1F3-1F38480D2DA8}"/>
              </a:ext>
            </a:extLst>
          </p:cNvPr>
          <p:cNvSpPr/>
          <p:nvPr/>
        </p:nvSpPr>
        <p:spPr>
          <a:xfrm>
            <a:off x="2931537" y="617252"/>
            <a:ext cx="486001" cy="48375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ADF4DDE-85D6-E374-3E32-5F1EB8CCAF1B}"/>
              </a:ext>
            </a:extLst>
          </p:cNvPr>
          <p:cNvSpPr/>
          <p:nvPr/>
        </p:nvSpPr>
        <p:spPr>
          <a:xfrm>
            <a:off x="3511545" y="763207"/>
            <a:ext cx="486961" cy="448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B050A72-903A-0D11-2AA6-1CEA4E2B5F1B}"/>
              </a:ext>
            </a:extLst>
          </p:cNvPr>
          <p:cNvSpPr/>
          <p:nvPr/>
        </p:nvSpPr>
        <p:spPr>
          <a:xfrm>
            <a:off x="3535807" y="782689"/>
            <a:ext cx="439018" cy="41132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8103CB0-99F0-EC09-1C3D-6D647691A6C3}"/>
              </a:ext>
            </a:extLst>
          </p:cNvPr>
          <p:cNvSpPr/>
          <p:nvPr/>
        </p:nvSpPr>
        <p:spPr>
          <a:xfrm>
            <a:off x="4067651" y="784575"/>
            <a:ext cx="356391" cy="3291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F32C403-F3CC-E6E9-5650-FC079F8B6228}"/>
              </a:ext>
            </a:extLst>
          </p:cNvPr>
          <p:cNvSpPr/>
          <p:nvPr/>
        </p:nvSpPr>
        <p:spPr>
          <a:xfrm>
            <a:off x="4087540" y="803081"/>
            <a:ext cx="314895" cy="289836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B57144F5-B51F-F779-FEAA-3564466C5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74" y="851827"/>
            <a:ext cx="422072" cy="395999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BD3A04E8-E71A-7A7F-2DE6-4A2066D89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81" y="776582"/>
            <a:ext cx="537111" cy="377947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9ACDD168-9F2E-08C1-2B84-4925FC062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920" y="661822"/>
            <a:ext cx="391342" cy="429352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C68C013D-25B1-7780-0393-8284949E35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6943" y="643381"/>
            <a:ext cx="353616" cy="414453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C3504C45-3383-79FE-FB73-506E4FDF40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3306" y="857479"/>
            <a:ext cx="373687" cy="254678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9BD603D9-4C6A-0964-71F3-B4B5E3E18A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9007" y="693785"/>
            <a:ext cx="486961" cy="462643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7F00539B-A5FE-CD1E-9CFB-0600BBA22D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1453" y="707360"/>
            <a:ext cx="647405" cy="604879"/>
          </a:xfrm>
          <a:prstGeom prst="rect">
            <a:avLst/>
          </a:prstGeom>
        </p:spPr>
      </p:pic>
      <p:pic>
        <p:nvPicPr>
          <p:cNvPr id="29" name="Picture 28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2501E7B9-D3BC-689F-2BE5-365E409AAE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26" y="73195"/>
            <a:ext cx="815839" cy="858358"/>
          </a:xfrm>
          <a:prstGeom prst="rect">
            <a:avLst/>
          </a:prstGeom>
        </p:spPr>
      </p:pic>
      <p:grpSp>
        <p:nvGrpSpPr>
          <p:cNvPr id="30" name="Google Shape;231;p3">
            <a:extLst>
              <a:ext uri="{FF2B5EF4-FFF2-40B4-BE49-F238E27FC236}">
                <a16:creationId xmlns:a16="http://schemas.microsoft.com/office/drawing/2014/main" id="{46A408DE-0D21-F658-8261-72FF3A606AC5}"/>
              </a:ext>
            </a:extLst>
          </p:cNvPr>
          <p:cNvGrpSpPr/>
          <p:nvPr/>
        </p:nvGrpSpPr>
        <p:grpSpPr>
          <a:xfrm>
            <a:off x="3922569" y="1012383"/>
            <a:ext cx="2691987" cy="618583"/>
            <a:chOff x="4168240" y="976588"/>
            <a:chExt cx="2385997" cy="618583"/>
          </a:xfrm>
        </p:grpSpPr>
        <p:pic>
          <p:nvPicPr>
            <p:cNvPr id="31" name="Google Shape;232;p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3B27500E-7DD3-1AAF-011A-6ABEECE98C81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168240" y="976588"/>
              <a:ext cx="2385997" cy="617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Google Shape;233;p3">
              <a:extLst>
                <a:ext uri="{FF2B5EF4-FFF2-40B4-BE49-F238E27FC236}">
                  <a16:creationId xmlns:a16="http://schemas.microsoft.com/office/drawing/2014/main" id="{17D12B2C-6096-B41F-552B-83B62A97A41E}"/>
                </a:ext>
              </a:extLst>
            </p:cNvPr>
            <p:cNvSpPr/>
            <p:nvPr/>
          </p:nvSpPr>
          <p:spPr>
            <a:xfrm>
              <a:off x="4443387" y="1110052"/>
              <a:ext cx="1738462" cy="234537"/>
            </a:xfrm>
            <a:prstGeom prst="rect">
              <a:avLst/>
            </a:prstGeom>
            <a:solidFill>
              <a:srgbClr val="55C7CC"/>
            </a:solidFill>
            <a:ln w="12700" cap="flat" cmpd="sng">
              <a:solidFill>
                <a:srgbClr val="55C7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 Rounded MT Bold" panose="020F0704030504030204" pitchFamily="34" charset="77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234;p3">
              <a:extLst>
                <a:ext uri="{FF2B5EF4-FFF2-40B4-BE49-F238E27FC236}">
                  <a16:creationId xmlns:a16="http://schemas.microsoft.com/office/drawing/2014/main" id="{3C9FDBD5-00BF-8EDA-6915-7E963F15C51E}"/>
                </a:ext>
              </a:extLst>
            </p:cNvPr>
            <p:cNvSpPr txBox="1"/>
            <p:nvPr/>
          </p:nvSpPr>
          <p:spPr>
            <a:xfrm>
              <a:off x="4639439" y="1071991"/>
              <a:ext cx="1388457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 Rounded"/>
                <a:buNone/>
              </a:pPr>
              <a:r>
                <a:rPr lang="en-GB" sz="1400" b="1" i="0" u="none" strike="noStrike" cap="none" dirty="0">
                  <a:solidFill>
                    <a:srgbClr val="FFFFFF"/>
                  </a:solidFill>
                  <a:latin typeface="Arial Rounded MT Bold" panose="020F0704030504030204" pitchFamily="34" charset="77"/>
                  <a:ea typeface="Arial Rounded"/>
                  <a:cs typeface="Arial Rounded"/>
                  <a:sym typeface="Arial Rounded"/>
                </a:rPr>
                <a:t>Rocket Words</a:t>
              </a:r>
              <a:endParaRPr dirty="0">
                <a:latin typeface="Arial Rounded MT Bold" panose="020F070403050403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2547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1466</TotalTime>
  <Words>548</Words>
  <Application>Microsoft Office PowerPoint</Application>
  <PresentationFormat>A4 Paper (210x297 mm)</PresentationFormat>
  <Paragraphs>96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Rounded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Developing Experts</cp:lastModifiedBy>
  <cp:revision>77</cp:revision>
  <dcterms:created xsi:type="dcterms:W3CDTF">2022-07-14T08:20:57Z</dcterms:created>
  <dcterms:modified xsi:type="dcterms:W3CDTF">2022-10-11T14:42:05Z</dcterms:modified>
</cp:coreProperties>
</file>