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793" r:id="rId2"/>
    <p:sldId id="179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A7B9B-F51C-4930-8690-9D6CE25D6E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764F333-DFA8-4C54-873B-EC54538966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BD2A43-7BA1-4065-82D1-56BD1F48D9A7}"/>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0D727556-B992-462D-8053-329BCC073A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F4BD8D-EBDE-4D71-A848-39C56F51809D}"/>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80681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20A43-1CB2-46F1-9792-2D88E7F2107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D71229-08E3-4523-94A7-CACAC733E90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3A5560-EA6B-43D3-81B3-B3728C64C500}"/>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8EFE1531-B79F-48A0-BAFD-2D668E72D9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F8A449-2165-4FED-8DF6-0EDEC615C254}"/>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55455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921FC-AF23-48A3-9305-5B11804D46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7350FB-FA2E-4096-A366-589EC780D7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1F7DF3-CBD0-41F2-B789-DE5E1205EA08}"/>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625316AC-CAD4-4596-A175-B2CBB53729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582A45-509F-4412-9590-10D8570230B9}"/>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3762040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278EE-44E5-4806-BF32-185EEDDC4E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E6B937-B386-4429-830B-F399DBA97D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824F8D-F43C-4FFF-9746-A21D0360034B}"/>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2C7B079F-0A51-4017-B9B7-96A4F134CC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0890BD-32F7-4582-8754-CEE2B6142135}"/>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28701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EE72-9460-4D11-9A70-2FB39BB9C5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E8A965-62C4-411C-BB10-BEA2EC49B4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E53DE2C-F715-47CA-88EF-24A987A6EA7D}"/>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3836BAEB-FDDC-46E6-B260-147F8EA919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2ACEC4-FF0A-45C1-B833-39CDEDD31770}"/>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0079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0FA5-0868-4C87-A109-8D7791E81A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31E1C0-6BF6-4F96-8C51-5BB41C728AA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A4C34E-6A84-401E-AB94-B6DEE628C8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357388-2263-49A8-BA99-FB22CC2EC463}"/>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6" name="Footer Placeholder 5">
            <a:extLst>
              <a:ext uri="{FF2B5EF4-FFF2-40B4-BE49-F238E27FC236}">
                <a16:creationId xmlns:a16="http://schemas.microsoft.com/office/drawing/2014/main" id="{992F986D-D55F-43F0-9457-EBB55488C4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1B9E2C-DF13-47F6-BD38-461F82D72106}"/>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334018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FBA3-2530-448E-BAEE-45F80A28DA4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62A803-2ADA-4D2D-8B36-29E687B124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C7BB7E-8FFB-43F5-A319-F5806E3BF0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B8F27B-CF80-46C4-84E3-DD76AF765F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4671D8-1B4E-4208-9357-1B3BF747738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5EB017-9756-40D1-A121-3934A2418343}"/>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8" name="Footer Placeholder 7">
            <a:extLst>
              <a:ext uri="{FF2B5EF4-FFF2-40B4-BE49-F238E27FC236}">
                <a16:creationId xmlns:a16="http://schemas.microsoft.com/office/drawing/2014/main" id="{0B5E0745-1F54-4167-80FE-C2BBAF0FF6D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4FB2CA-CFE7-4C45-9388-592B157B75A7}"/>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08016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83E1E-1F3A-49B6-9498-97F7A6C42D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DEE9BC6-79D8-48DB-88DC-C37D0E894BB1}"/>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4" name="Footer Placeholder 3">
            <a:extLst>
              <a:ext uri="{FF2B5EF4-FFF2-40B4-BE49-F238E27FC236}">
                <a16:creationId xmlns:a16="http://schemas.microsoft.com/office/drawing/2014/main" id="{26A51511-F942-4186-9CB4-1018693F5F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1739C5-5DE1-41D9-BDB5-827C224A99BE}"/>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7741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ABB37E-286D-40DF-8B44-414E7720352F}"/>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3" name="Footer Placeholder 2">
            <a:extLst>
              <a:ext uri="{FF2B5EF4-FFF2-40B4-BE49-F238E27FC236}">
                <a16:creationId xmlns:a16="http://schemas.microsoft.com/office/drawing/2014/main" id="{74531618-8AF0-4BDB-85B0-885B37D686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E44259-1262-4038-8134-B1B470264EB6}"/>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3040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9F8F-DC43-482E-830A-D4A8FBB8A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E021CB7-AB50-4FFB-8F72-EF9F89790E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A7AE4F-430A-4D08-B671-BAEC71E9C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F0C4FC-567C-4F1D-AFF5-6EC81B2DB389}"/>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6" name="Footer Placeholder 5">
            <a:extLst>
              <a:ext uri="{FF2B5EF4-FFF2-40B4-BE49-F238E27FC236}">
                <a16:creationId xmlns:a16="http://schemas.microsoft.com/office/drawing/2014/main" id="{17879589-6BBE-4648-805B-2DA70399D2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A77652-2C36-4A9D-A58A-F2A3BC7875B7}"/>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57295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9E57F-043D-461F-9238-85A18C76C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A76C36-9C43-428D-8F0A-FC28A900E0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B9B4C1-5376-438C-A341-B1E5761BE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E56202-0AA9-4501-AFC8-E98385961C22}"/>
              </a:ext>
            </a:extLst>
          </p:cNvPr>
          <p:cNvSpPr>
            <a:spLocks noGrp="1"/>
          </p:cNvSpPr>
          <p:nvPr>
            <p:ph type="dt" sz="half" idx="10"/>
          </p:nvPr>
        </p:nvSpPr>
        <p:spPr/>
        <p:txBody>
          <a:bodyPr/>
          <a:lstStyle/>
          <a:p>
            <a:fld id="{80398679-F077-4ABC-AAF0-DE30653C219C}" type="datetimeFigureOut">
              <a:rPr lang="en-GB" smtClean="0"/>
              <a:t>25/04/2023</a:t>
            </a:fld>
            <a:endParaRPr lang="en-GB"/>
          </a:p>
        </p:txBody>
      </p:sp>
      <p:sp>
        <p:nvSpPr>
          <p:cNvPr id="6" name="Footer Placeholder 5">
            <a:extLst>
              <a:ext uri="{FF2B5EF4-FFF2-40B4-BE49-F238E27FC236}">
                <a16:creationId xmlns:a16="http://schemas.microsoft.com/office/drawing/2014/main" id="{927A2707-2202-4083-90F0-50E4D521C9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583557-0AAE-4FBE-98BD-7DD3EF920671}"/>
              </a:ext>
            </a:extLst>
          </p:cNvPr>
          <p:cNvSpPr>
            <a:spLocks noGrp="1"/>
          </p:cNvSpPr>
          <p:nvPr>
            <p:ph type="sldNum" sz="quarter" idx="12"/>
          </p:nvPr>
        </p:nvSpPr>
        <p:spPr/>
        <p:txBody>
          <a:bodyPr/>
          <a:lstStyle/>
          <a:p>
            <a:fld id="{AC5FA1E6-52A1-4CD2-8AB6-1455A9DB5005}" type="slidenum">
              <a:rPr lang="en-GB" smtClean="0"/>
              <a:t>‹#›</a:t>
            </a:fld>
            <a:endParaRPr lang="en-GB"/>
          </a:p>
        </p:txBody>
      </p:sp>
    </p:spTree>
    <p:extLst>
      <p:ext uri="{BB962C8B-B14F-4D97-AF65-F5344CB8AC3E}">
        <p14:creationId xmlns:p14="http://schemas.microsoft.com/office/powerpoint/2010/main" val="145237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098101-385F-43D1-A782-FE81D87790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A32FF3-8FC0-482E-AA93-5BBAD317C6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E955EA-3E14-48E9-BA24-3D347EB976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98679-F077-4ABC-AAF0-DE30653C219C}" type="datetimeFigureOut">
              <a:rPr lang="en-GB" smtClean="0"/>
              <a:t>25/04/2023</a:t>
            </a:fld>
            <a:endParaRPr lang="en-GB"/>
          </a:p>
        </p:txBody>
      </p:sp>
      <p:sp>
        <p:nvSpPr>
          <p:cNvPr id="5" name="Footer Placeholder 4">
            <a:extLst>
              <a:ext uri="{FF2B5EF4-FFF2-40B4-BE49-F238E27FC236}">
                <a16:creationId xmlns:a16="http://schemas.microsoft.com/office/drawing/2014/main" id="{E72A4BCA-0045-451B-AE4A-3C048FE7D1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44FAF35-F7E5-4DB3-9FE9-3D5A7CC00F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FA1E6-52A1-4CD2-8AB6-1455A9DB5005}" type="slidenum">
              <a:rPr lang="en-GB" smtClean="0"/>
              <a:t>‹#›</a:t>
            </a:fld>
            <a:endParaRPr lang="en-GB"/>
          </a:p>
        </p:txBody>
      </p:sp>
    </p:spTree>
    <p:extLst>
      <p:ext uri="{BB962C8B-B14F-4D97-AF65-F5344CB8AC3E}">
        <p14:creationId xmlns:p14="http://schemas.microsoft.com/office/powerpoint/2010/main" val="1334417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38278394"/>
              </p:ext>
            </p:extLst>
          </p:nvPr>
        </p:nvGraphicFramePr>
        <p:xfrm>
          <a:off x="345730" y="696668"/>
          <a:ext cx="11452693" cy="5917196"/>
        </p:xfrm>
        <a:graphic>
          <a:graphicData uri="http://schemas.openxmlformats.org/drawingml/2006/table">
            <a:tbl>
              <a:tblPr firstRow="1" bandRow="1">
                <a:effectLst/>
                <a:tableStyleId>{5C22544A-7EE6-4342-B048-85BDC9FD1C3A}</a:tableStyleId>
              </a:tblPr>
              <a:tblGrid>
                <a:gridCol w="1826195">
                  <a:extLst>
                    <a:ext uri="{9D8B030D-6E8A-4147-A177-3AD203B41FA5}">
                      <a16:colId xmlns:a16="http://schemas.microsoft.com/office/drawing/2014/main" val="20000"/>
                    </a:ext>
                  </a:extLst>
                </a:gridCol>
                <a:gridCol w="4210347">
                  <a:extLst>
                    <a:ext uri="{9D8B030D-6E8A-4147-A177-3AD203B41FA5}">
                      <a16:colId xmlns:a16="http://schemas.microsoft.com/office/drawing/2014/main" val="20001"/>
                    </a:ext>
                  </a:extLst>
                </a:gridCol>
                <a:gridCol w="5416151">
                  <a:extLst>
                    <a:ext uri="{9D8B030D-6E8A-4147-A177-3AD203B41FA5}">
                      <a16:colId xmlns:a16="http://schemas.microsoft.com/office/drawing/2014/main" val="20002"/>
                    </a:ext>
                  </a:extLst>
                </a:gridCol>
              </a:tblGrid>
              <a:tr h="503449">
                <a:tc gridSpan="2">
                  <a:txBody>
                    <a:bodyPr/>
                    <a:lstStyle/>
                    <a:p>
                      <a:pPr lvl="0" algn="ctr"/>
                      <a:r>
                        <a:rPr lang="en-GB" sz="1800" dirty="0">
                          <a:solidFill>
                            <a:schemeClr val="bg1"/>
                          </a:solidFill>
                          <a:latin typeface="Century Gothic" pitchFamily="34"/>
                        </a:rPr>
                        <a:t>Subject Specific Vocabulary</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C5DA3"/>
                    </a:solidFill>
                  </a:tcPr>
                </a:tc>
                <a:tc hMerge="1">
                  <a:txBody>
                    <a:bodyPr/>
                    <a:lstStyle/>
                    <a:p>
                      <a:endParaRPr lang="en-GB"/>
                    </a:p>
                  </a:txBody>
                  <a:tcPr/>
                </a:tc>
                <a:tc>
                  <a:txBody>
                    <a:bodyPr/>
                    <a:lstStyle/>
                    <a:p>
                      <a:pPr lvl="0"/>
                      <a:endParaRPr lang="en-GB" sz="1800" dirty="0">
                        <a:solidFill>
                          <a:srgbClr val="7030A0"/>
                        </a:solidFill>
                        <a:latin typeface="Century Gothic" pitchFamily="34"/>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32920">
                <a:tc>
                  <a:txBody>
                    <a:bodyPr/>
                    <a:lstStyle/>
                    <a:p>
                      <a:pPr lvl="0"/>
                      <a:r>
                        <a:rPr lang="en-GB" sz="1400" b="1" dirty="0">
                          <a:solidFill>
                            <a:srgbClr val="7030A0"/>
                          </a:solidFill>
                          <a:latin typeface="Century Gothic" panose="020B0502020202020204" pitchFamily="34" charset="0"/>
                        </a:rPr>
                        <a:t>Holy Week </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latin typeface="Century Gothic" pitchFamily="34" charset="0"/>
                        </a:rPr>
                        <a:t>A</a:t>
                      </a:r>
                      <a:r>
                        <a:rPr lang="en-GB" sz="1100" baseline="0" dirty="0">
                          <a:solidFill>
                            <a:schemeClr val="tx1"/>
                          </a:solidFill>
                          <a:latin typeface="Century Gothic" pitchFamily="34" charset="0"/>
                        </a:rPr>
                        <a:t> very </a:t>
                      </a:r>
                      <a:r>
                        <a:rPr lang="en-GB" sz="1100" dirty="0">
                          <a:solidFill>
                            <a:schemeClr val="tx1"/>
                          </a:solidFill>
                          <a:latin typeface="Century Gothic" pitchFamily="34" charset="0"/>
                        </a:rPr>
                        <a:t> important</a:t>
                      </a:r>
                      <a:r>
                        <a:rPr lang="en-GB" sz="1100" baseline="0" dirty="0">
                          <a:solidFill>
                            <a:schemeClr val="tx1"/>
                          </a:solidFill>
                          <a:latin typeface="Century Gothic" pitchFamily="34" charset="0"/>
                        </a:rPr>
                        <a:t> week for Christians precedes Easter. </a:t>
                      </a:r>
                      <a:endParaRPr lang="en-GB" sz="1100" dirty="0">
                        <a:solidFill>
                          <a:schemeClr val="tx1"/>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rgbClr val="7C5DA3"/>
                          </a:solidFill>
                          <a:latin typeface="Century Gothic" panose="020B0502020202020204" pitchFamily="34" charset="0"/>
                        </a:rPr>
                        <a:t>Sticky Knowledge –Salvation:</a:t>
                      </a:r>
                      <a:r>
                        <a:rPr lang="en-GB" sz="1400" b="1" baseline="0" dirty="0">
                          <a:solidFill>
                            <a:srgbClr val="7C5DA3"/>
                          </a:solidFill>
                          <a:latin typeface="Century Gothic" panose="020B0502020202020204" pitchFamily="34" charset="0"/>
                        </a:rPr>
                        <a:t> What do Christians believe Jesus did to save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baseline="0" dirty="0">
                          <a:solidFill>
                            <a:srgbClr val="7C5DA3"/>
                          </a:solidFill>
                          <a:latin typeface="Century Gothic" panose="020B0502020202020204" pitchFamily="34" charset="0"/>
                        </a:rPr>
                        <a:t>(Link to 1.5 and L2.5)</a:t>
                      </a:r>
                      <a:endParaRPr lang="en-GB" sz="1000" b="0" baseline="0" dirty="0">
                        <a:solidFill>
                          <a:srgbClr val="7C5DA3"/>
                        </a:solidFill>
                        <a:latin typeface="Century Gothic" panose="020B0502020202020204"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3133">
                <a:tc>
                  <a:txBody>
                    <a:bodyPr/>
                    <a:lstStyle/>
                    <a:p>
                      <a:r>
                        <a:rPr lang="en-GB" sz="1400" b="1" dirty="0">
                          <a:solidFill>
                            <a:srgbClr val="7030A0"/>
                          </a:solidFill>
                          <a:latin typeface="Century Gothic" pitchFamily="34" charset="0"/>
                        </a:rPr>
                        <a:t>Last Supper</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The last meal that Jesus shared with his disciples.</a:t>
                      </a:r>
                      <a:r>
                        <a:rPr lang="en-GB" sz="1100" baseline="0" dirty="0">
                          <a:latin typeface="Century Gothic" pitchFamily="34" charset="0"/>
                        </a:rPr>
                        <a:t>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9">
                  <a:txBody>
                    <a:bodyPr/>
                    <a:lstStyle/>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dirty="0">
                          <a:solidFill>
                            <a:schemeClr val="tx1"/>
                          </a:solidFill>
                          <a:latin typeface="Century Gothic" pitchFamily="34"/>
                        </a:rPr>
                        <a:t>Christians</a:t>
                      </a:r>
                      <a:r>
                        <a:rPr lang="en-GB" sz="1100" b="0" baseline="0" dirty="0">
                          <a:solidFill>
                            <a:schemeClr val="tx1"/>
                          </a:solidFill>
                          <a:latin typeface="Century Gothic" pitchFamily="34"/>
                        </a:rPr>
                        <a:t> celebrate Holy Week. This is divided up in to several parts.</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Jesus enters Jerusalem on Palm Sunday. He is greeted as a hero.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Jesus is betrayed by a friend, Judas, and arrested in the Garden of Gethsemane.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On Good Friday, Jesus, along with two thieves,  is crucified and dies.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Jesus is placed in a tomb.</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Three days later, on Easter Sunday,  the tomb is found empty by Jesus’ friends.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Christians believe that Jesus rose from the dead. This is called resurrection.</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Many Christians believe that Jesus gave his life willingly to repair the damage done between humans and God. They believe it to be Jesus’ sacrifice; a price he was willing to pay.</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Christians believe that people deserve punishment if they sin. Jesus was punished for the sins of all. By dying he lifted sins from all people.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Christians believe that Jesus’ death was not the end.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GB" sz="1100" b="0" baseline="0" dirty="0">
                          <a:solidFill>
                            <a:schemeClr val="tx1"/>
                          </a:solidFill>
                          <a:latin typeface="Century Gothic" pitchFamily="34"/>
                        </a:rPr>
                        <a:t>Some Christians follow Jesus’ example even to the point of dying for what they believe in.  Statues of such people can be found above the great west door in Westminster Abbey.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endParaRPr lang="en-GB"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100" b="0" baseline="0" dirty="0">
                        <a:solidFill>
                          <a:schemeClr val="tx1"/>
                        </a:solidFill>
                        <a:latin typeface="Century Gothic" pitchFamily="34"/>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endParaRPr lang="en-GB" sz="1100" b="0" baseline="0" dirty="0">
                        <a:solidFill>
                          <a:schemeClr val="tx1"/>
                        </a:solidFill>
                        <a:latin typeface="Century Gothic" pitchFamily="34"/>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endParaRPr lang="en-GB"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100" b="0" baseline="0" dirty="0">
                        <a:solidFill>
                          <a:schemeClr val="tx1"/>
                        </a:solidFill>
                        <a:latin typeface="Century Gothic" pitchFamily="34"/>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endParaRPr lang="en-GB" sz="1100" b="0" dirty="0">
                        <a:solidFill>
                          <a:schemeClr val="tx1"/>
                        </a:solidFill>
                        <a:latin typeface="Century Gothic" pitchFamily="34"/>
                      </a:endParaRPr>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5DFED"/>
                    </a:solidFill>
                  </a:tcPr>
                </a:tc>
                <a:extLst>
                  <a:ext uri="{0D108BD9-81ED-4DB2-BD59-A6C34878D82A}">
                    <a16:rowId xmlns:a16="http://schemas.microsoft.com/office/drawing/2014/main" val="10002"/>
                  </a:ext>
                </a:extLst>
              </a:tr>
              <a:tr h="566342">
                <a:tc>
                  <a:txBody>
                    <a:bodyPr/>
                    <a:lstStyle/>
                    <a:p>
                      <a:r>
                        <a:rPr lang="en-GB" sz="1400" b="1" dirty="0">
                          <a:solidFill>
                            <a:srgbClr val="7030A0"/>
                          </a:solidFill>
                          <a:latin typeface="Century Gothic" pitchFamily="34" charset="0"/>
                        </a:rPr>
                        <a:t>Garden of Gethsemane</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The place where Jesus</a:t>
                      </a:r>
                      <a:r>
                        <a:rPr lang="en-GB" sz="1100" baseline="0" dirty="0">
                          <a:latin typeface="Century Gothic" pitchFamily="34" charset="0"/>
                        </a:rPr>
                        <a:t> was betrayed by Judas.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3"/>
                  </a:ext>
                </a:extLst>
              </a:tr>
              <a:tr h="383126">
                <a:tc>
                  <a:txBody>
                    <a:bodyPr/>
                    <a:lstStyle/>
                    <a:p>
                      <a:pPr lvl="0"/>
                      <a:r>
                        <a:rPr lang="en-GB" sz="1400" b="1" dirty="0">
                          <a:solidFill>
                            <a:srgbClr val="7030A0"/>
                          </a:solidFill>
                          <a:latin typeface="Century Gothic" pitchFamily="34" charset="0"/>
                        </a:rPr>
                        <a:t>Good Friday</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The day Jesus</a:t>
                      </a:r>
                      <a:r>
                        <a:rPr lang="en-GB" sz="1100" baseline="0" dirty="0">
                          <a:latin typeface="Century Gothic" pitchFamily="34" charset="0"/>
                        </a:rPr>
                        <a:t> was crucified and died on a cross.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4"/>
                  </a:ext>
                </a:extLst>
              </a:tr>
              <a:tr h="566342">
                <a:tc>
                  <a:txBody>
                    <a:bodyPr/>
                    <a:lstStyle/>
                    <a:p>
                      <a:pPr lvl="0"/>
                      <a:r>
                        <a:rPr lang="en-GB" sz="1400" b="1" dirty="0">
                          <a:solidFill>
                            <a:srgbClr val="7030A0"/>
                          </a:solidFill>
                          <a:latin typeface="Century Gothic" pitchFamily="34" charset="0"/>
                        </a:rPr>
                        <a:t>Crucifixion</a:t>
                      </a:r>
                    </a:p>
                    <a:p>
                      <a:pPr lvl="0"/>
                      <a:endParaRPr lang="en-GB"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An ancient form</a:t>
                      </a:r>
                      <a:r>
                        <a:rPr lang="en-GB" sz="1100" baseline="0" dirty="0">
                          <a:latin typeface="Century Gothic" pitchFamily="34" charset="0"/>
                        </a:rPr>
                        <a:t> of execution where people were bound or nailed to a cross.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5"/>
                  </a:ext>
                </a:extLst>
              </a:tr>
              <a:tr h="583034">
                <a:tc>
                  <a:txBody>
                    <a:bodyPr/>
                    <a:lstStyle/>
                    <a:p>
                      <a:pPr lvl="0"/>
                      <a:r>
                        <a:rPr lang="en-GB" sz="1400" b="1" dirty="0">
                          <a:solidFill>
                            <a:srgbClr val="7030A0"/>
                          </a:solidFill>
                          <a:latin typeface="Century Gothic" pitchFamily="34" charset="0"/>
                        </a:rPr>
                        <a:t>Resurrection</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Christians</a:t>
                      </a:r>
                      <a:r>
                        <a:rPr lang="en-GB" sz="1100" baseline="0" dirty="0">
                          <a:latin typeface="Century Gothic" pitchFamily="34" charset="0"/>
                        </a:rPr>
                        <a:t> believe that this is when Jesus rose from the dead to everlasting life.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6"/>
                  </a:ext>
                </a:extLst>
              </a:tr>
              <a:tr h="5830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7030A0"/>
                          </a:solidFill>
                          <a:latin typeface="Century Gothic" pitchFamily="34" charset="0"/>
                        </a:rPr>
                        <a:t>Salvation</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Christian</a:t>
                      </a:r>
                      <a:r>
                        <a:rPr lang="en-GB" sz="1100" baseline="0" dirty="0">
                          <a:latin typeface="Century Gothic" pitchFamily="34" charset="0"/>
                        </a:rPr>
                        <a:t> belief that Jesus died to save others.  That he sacrificed himself. </a:t>
                      </a:r>
                      <a:endParaRPr lang="en-US" sz="1100" dirty="0"/>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r h="5830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7030A0"/>
                          </a:solidFill>
                          <a:latin typeface="Century Gothic" pitchFamily="34" charset="0"/>
                        </a:rPr>
                        <a:t>Romans</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The people in charge whilst</a:t>
                      </a:r>
                      <a:r>
                        <a:rPr lang="en-GB" sz="1100" baseline="0" dirty="0">
                          <a:latin typeface="Century Gothic" pitchFamily="34" charset="0"/>
                        </a:rPr>
                        <a:t> Jesus was alive. They saw Jesus as a troublemaker.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8"/>
                  </a:ext>
                </a:extLst>
              </a:tr>
              <a:tr h="583034">
                <a:tc>
                  <a:txBody>
                    <a:bodyPr/>
                    <a:lstStyle/>
                    <a:p>
                      <a:r>
                        <a:rPr lang="en-GB" sz="1400" b="1" dirty="0">
                          <a:solidFill>
                            <a:srgbClr val="7030A0"/>
                          </a:solidFill>
                          <a:latin typeface="Century Gothic" pitchFamily="34" charset="0"/>
                        </a:rPr>
                        <a:t>Pilate</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The Governor of Judea and the person</a:t>
                      </a:r>
                      <a:r>
                        <a:rPr lang="en-GB" sz="1100" baseline="0" dirty="0">
                          <a:latin typeface="Century Gothic" pitchFamily="34" charset="0"/>
                        </a:rPr>
                        <a:t> who sentenced Jesus to death. </a:t>
                      </a:r>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9"/>
                  </a:ext>
                </a:extLst>
              </a:tr>
              <a:tr h="499749">
                <a:tc>
                  <a:txBody>
                    <a:bodyPr/>
                    <a:lstStyle/>
                    <a:p>
                      <a:r>
                        <a:rPr lang="en-GB" sz="1400" b="1" dirty="0">
                          <a:solidFill>
                            <a:srgbClr val="7030A0"/>
                          </a:solidFill>
                          <a:latin typeface="Century Gothic" pitchFamily="34" charset="0"/>
                        </a:rPr>
                        <a:t>Martyr</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latin typeface="Century Gothic" pitchFamily="34" charset="0"/>
                        </a:rPr>
                        <a:t>A person who is killed because of their religious beliefs. </a:t>
                      </a: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3" name="Rectangle 2"/>
          <p:cNvSpPr/>
          <p:nvPr/>
        </p:nvSpPr>
        <p:spPr>
          <a:xfrm>
            <a:off x="1915887" y="173449"/>
            <a:ext cx="8455231" cy="523220"/>
          </a:xfrm>
          <a:prstGeom prst="rect">
            <a:avLst/>
          </a:prstGeom>
        </p:spPr>
        <p:txBody>
          <a:bodyPr wrap="square">
            <a:spAutoFit/>
          </a:bodyPr>
          <a:lstStyle/>
          <a:p>
            <a:pPr algn="ctr"/>
            <a:r>
              <a:rPr lang="en-GB" sz="2800" b="1" dirty="0">
                <a:solidFill>
                  <a:srgbClr val="7C5DA3"/>
                </a:solidFill>
                <a:latin typeface="Century Gothic" pitchFamily="34" charset="0"/>
              </a:rPr>
              <a:t>Being a Christian: UKS2 Knowledge mat </a:t>
            </a:r>
            <a:r>
              <a:rPr lang="en-GB" sz="1200" b="1" dirty="0">
                <a:solidFill>
                  <a:srgbClr val="7C5DA3"/>
                </a:solidFill>
                <a:latin typeface="Century Gothic" pitchFamily="34" charset="0"/>
              </a:rPr>
              <a:t>(U2.5 Y6)</a:t>
            </a:r>
            <a:endParaRPr lang="en-US" sz="1200" b="1" dirty="0">
              <a:solidFill>
                <a:srgbClr val="7C5DA3"/>
              </a:solidFill>
              <a:latin typeface="Century Gothic" pitchFamily="34" charset="0"/>
            </a:endParaRPr>
          </a:p>
        </p:txBody>
      </p:sp>
    </p:spTree>
    <p:extLst>
      <p:ext uri="{BB962C8B-B14F-4D97-AF65-F5344CB8AC3E}">
        <p14:creationId xmlns:p14="http://schemas.microsoft.com/office/powerpoint/2010/main" val="1834598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80208831"/>
              </p:ext>
            </p:extLst>
          </p:nvPr>
        </p:nvGraphicFramePr>
        <p:xfrm>
          <a:off x="345730" y="696668"/>
          <a:ext cx="11452693" cy="5827066"/>
        </p:xfrm>
        <a:graphic>
          <a:graphicData uri="http://schemas.openxmlformats.org/drawingml/2006/table">
            <a:tbl>
              <a:tblPr firstRow="1" bandRow="1">
                <a:effectLst/>
                <a:tableStyleId>{5C22544A-7EE6-4342-B048-85BDC9FD1C3A}</a:tableStyleId>
              </a:tblPr>
              <a:tblGrid>
                <a:gridCol w="1826195">
                  <a:extLst>
                    <a:ext uri="{9D8B030D-6E8A-4147-A177-3AD203B41FA5}">
                      <a16:colId xmlns:a16="http://schemas.microsoft.com/office/drawing/2014/main" val="20000"/>
                    </a:ext>
                  </a:extLst>
                </a:gridCol>
                <a:gridCol w="3154677">
                  <a:extLst>
                    <a:ext uri="{9D8B030D-6E8A-4147-A177-3AD203B41FA5}">
                      <a16:colId xmlns:a16="http://schemas.microsoft.com/office/drawing/2014/main" val="20001"/>
                    </a:ext>
                  </a:extLst>
                </a:gridCol>
                <a:gridCol w="6471821">
                  <a:extLst>
                    <a:ext uri="{9D8B030D-6E8A-4147-A177-3AD203B41FA5}">
                      <a16:colId xmlns:a16="http://schemas.microsoft.com/office/drawing/2014/main" val="20002"/>
                    </a:ext>
                  </a:extLst>
                </a:gridCol>
              </a:tblGrid>
              <a:tr h="503449">
                <a:tc gridSpan="2">
                  <a:txBody>
                    <a:bodyPr/>
                    <a:lstStyle/>
                    <a:p>
                      <a:pPr lvl="0" algn="ctr"/>
                      <a:r>
                        <a:rPr lang="en-GB" sz="1800" dirty="0">
                          <a:solidFill>
                            <a:schemeClr val="bg1"/>
                          </a:solidFill>
                          <a:latin typeface="Century Gothic" pitchFamily="34"/>
                        </a:rPr>
                        <a:t>Subject Specific Vocabulary</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C5DA3"/>
                    </a:solidFill>
                  </a:tcPr>
                </a:tc>
                <a:tc hMerge="1">
                  <a:txBody>
                    <a:bodyPr/>
                    <a:lstStyle/>
                    <a:p>
                      <a:endParaRPr lang="en-GB"/>
                    </a:p>
                  </a:txBody>
                  <a:tcPr/>
                </a:tc>
                <a:tc>
                  <a:txBody>
                    <a:bodyPr/>
                    <a:lstStyle/>
                    <a:p>
                      <a:pPr lvl="0"/>
                      <a:endParaRPr lang="en-GB" sz="1800" dirty="0">
                        <a:solidFill>
                          <a:srgbClr val="7030A0"/>
                        </a:solidFill>
                        <a:latin typeface="Century Gothic" pitchFamily="34"/>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32920">
                <a:tc>
                  <a:txBody>
                    <a:bodyPr/>
                    <a:lstStyle/>
                    <a:p>
                      <a:pPr lvl="0"/>
                      <a:r>
                        <a:rPr lang="en-GB" sz="1400" b="1" dirty="0">
                          <a:solidFill>
                            <a:srgbClr val="7030A0"/>
                          </a:solidFill>
                          <a:latin typeface="Century Gothic" panose="020B0502020202020204" pitchFamily="34" charset="0"/>
                        </a:rPr>
                        <a:t>Holy Week </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rgbClr val="7C5DA3"/>
                          </a:solidFill>
                          <a:latin typeface="Century Gothic" panose="020B0502020202020204" pitchFamily="34" charset="0"/>
                        </a:rPr>
                        <a:t>Sticky Knowledge –Salvation:</a:t>
                      </a:r>
                      <a:r>
                        <a:rPr lang="en-GB" sz="1400" b="1" baseline="0" dirty="0">
                          <a:solidFill>
                            <a:srgbClr val="7C5DA3"/>
                          </a:solidFill>
                          <a:latin typeface="Century Gothic" panose="020B0502020202020204" pitchFamily="34" charset="0"/>
                        </a:rPr>
                        <a:t> What do Christians believe Jesus did to save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baseline="0" dirty="0">
                          <a:solidFill>
                            <a:srgbClr val="7C5DA3"/>
                          </a:solidFill>
                          <a:latin typeface="Century Gothic" panose="020B0502020202020204" pitchFamily="34" charset="0"/>
                        </a:rPr>
                        <a:t>(Link to 1.5 and L2.5)</a:t>
                      </a:r>
                      <a:endParaRPr lang="en-GB" sz="1000" b="0" baseline="0" dirty="0">
                        <a:solidFill>
                          <a:srgbClr val="7C5DA3"/>
                        </a:solidFill>
                        <a:latin typeface="Century Gothic" panose="020B0502020202020204"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3133">
                <a:tc>
                  <a:txBody>
                    <a:bodyPr/>
                    <a:lstStyle/>
                    <a:p>
                      <a:r>
                        <a:rPr lang="en-GB" sz="1400" b="1" dirty="0">
                          <a:solidFill>
                            <a:srgbClr val="7030A0"/>
                          </a:solidFill>
                          <a:latin typeface="Century Gothic" pitchFamily="34" charset="0"/>
                        </a:rPr>
                        <a:t>Last Supper</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100" b="0" baseline="0" dirty="0">
                          <a:solidFill>
                            <a:schemeClr val="tx1"/>
                          </a:solidFill>
                          <a:latin typeface="Century Gothic" pitchFamily="34"/>
                        </a:rPr>
                        <a:t>What happened in the Easter Story? </a:t>
                      </a: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100" b="0" baseline="0" dirty="0">
                        <a:solidFill>
                          <a:schemeClr val="tx1"/>
                        </a:solidFill>
                        <a:latin typeface="Century Gothic" pitchFamily="34"/>
                      </a:endParaRPr>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5DFED"/>
                    </a:solidFill>
                  </a:tcPr>
                </a:tc>
                <a:extLst>
                  <a:ext uri="{0D108BD9-81ED-4DB2-BD59-A6C34878D82A}">
                    <a16:rowId xmlns:a16="http://schemas.microsoft.com/office/drawing/2014/main" val="10002"/>
                  </a:ext>
                </a:extLst>
              </a:tr>
              <a:tr h="566342">
                <a:tc>
                  <a:txBody>
                    <a:bodyPr/>
                    <a:lstStyle/>
                    <a:p>
                      <a:r>
                        <a:rPr lang="en-GB" sz="1400" b="1" dirty="0">
                          <a:solidFill>
                            <a:srgbClr val="7030A0"/>
                          </a:solidFill>
                          <a:latin typeface="Century Gothic" pitchFamily="34" charset="0"/>
                        </a:rPr>
                        <a:t>Garden of Gethsemane</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3"/>
                  </a:ext>
                </a:extLst>
              </a:tr>
              <a:tr h="383126">
                <a:tc>
                  <a:txBody>
                    <a:bodyPr/>
                    <a:lstStyle/>
                    <a:p>
                      <a:pPr lvl="0"/>
                      <a:r>
                        <a:rPr lang="en-GB" sz="1400" b="1" dirty="0">
                          <a:solidFill>
                            <a:srgbClr val="7030A0"/>
                          </a:solidFill>
                          <a:latin typeface="Century Gothic" pitchFamily="34" charset="0"/>
                        </a:rPr>
                        <a:t>Good Friday</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4"/>
                  </a:ext>
                </a:extLst>
              </a:tr>
              <a:tr h="566342">
                <a:tc>
                  <a:txBody>
                    <a:bodyPr/>
                    <a:lstStyle/>
                    <a:p>
                      <a:pPr lvl="0"/>
                      <a:r>
                        <a:rPr lang="en-GB" sz="1400" b="1" dirty="0">
                          <a:solidFill>
                            <a:srgbClr val="7030A0"/>
                          </a:solidFill>
                          <a:latin typeface="Century Gothic" pitchFamily="34" charset="0"/>
                        </a:rPr>
                        <a:t>Crucifixion</a:t>
                      </a:r>
                    </a:p>
                    <a:p>
                      <a:pPr lvl="0"/>
                      <a:endParaRPr lang="en-GB"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5"/>
                  </a:ext>
                </a:extLst>
              </a:tr>
              <a:tr h="0">
                <a:tc rowSpan="2">
                  <a:txBody>
                    <a:bodyPr/>
                    <a:lstStyle/>
                    <a:p>
                      <a:pPr lvl="0"/>
                      <a:r>
                        <a:rPr lang="en-GB" sz="1400" b="1" dirty="0">
                          <a:solidFill>
                            <a:srgbClr val="7030A0"/>
                          </a:solidFill>
                          <a:latin typeface="Century Gothic" pitchFamily="34" charset="0"/>
                        </a:rPr>
                        <a:t>Resurrection</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6"/>
                  </a:ext>
                </a:extLst>
              </a:tr>
              <a:tr h="0">
                <a:tc vMerge="1">
                  <a:txBody>
                    <a:bodyPr/>
                    <a:lstStyle/>
                    <a:p>
                      <a:endParaRPr lang="en-GB"/>
                    </a:p>
                  </a:txBody>
                  <a:tcPr/>
                </a:tc>
                <a:tc vMerge="1">
                  <a:txBody>
                    <a:bodyPr/>
                    <a:lstStyle/>
                    <a:p>
                      <a:endParaRPr lang="en-GB"/>
                    </a:p>
                  </a:txBody>
                  <a:tcPr/>
                </a:tc>
                <a:tc rowSpan="5">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100" b="0" baseline="0" dirty="0">
                          <a:solidFill>
                            <a:schemeClr val="tx1"/>
                          </a:solidFill>
                          <a:latin typeface="Century Gothic" pitchFamily="34"/>
                        </a:rPr>
                        <a:t>Why did Jesus have to die? </a:t>
                      </a:r>
                      <a:endParaRPr lang="en-GB"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100" b="0" baseline="0" dirty="0">
                        <a:solidFill>
                          <a:schemeClr val="tx1"/>
                        </a:solidFill>
                        <a:latin typeface="Century Gothic" pitchFamily="34"/>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100" b="0" baseline="0" dirty="0">
                        <a:solidFill>
                          <a:schemeClr val="tx1"/>
                        </a:solidFill>
                        <a:latin typeface="Century Gothic" pitchFamily="34"/>
                      </a:endParaRPr>
                    </a:p>
                  </a:txBody>
                  <a:tcPr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5DFED"/>
                    </a:solidFill>
                  </a:tcPr>
                </a:tc>
                <a:extLst>
                  <a:ext uri="{0D108BD9-81ED-4DB2-BD59-A6C34878D82A}">
                    <a16:rowId xmlns:a16="http://schemas.microsoft.com/office/drawing/2014/main" val="927891913"/>
                  </a:ext>
                </a:extLst>
              </a:tr>
              <a:tr h="5830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7030A0"/>
                          </a:solidFill>
                          <a:latin typeface="Century Gothic" pitchFamily="34" charset="0"/>
                        </a:rPr>
                        <a:t>Salvation</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r h="5830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7030A0"/>
                          </a:solidFill>
                          <a:latin typeface="Century Gothic" pitchFamily="34" charset="0"/>
                        </a:rPr>
                        <a:t>Romans</a:t>
                      </a: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8"/>
                  </a:ext>
                </a:extLst>
              </a:tr>
              <a:tr h="583034">
                <a:tc>
                  <a:txBody>
                    <a:bodyPr/>
                    <a:lstStyle/>
                    <a:p>
                      <a:r>
                        <a:rPr lang="en-GB" sz="1400" b="1" dirty="0">
                          <a:solidFill>
                            <a:srgbClr val="7030A0"/>
                          </a:solidFill>
                          <a:latin typeface="Century Gothic" pitchFamily="34" charset="0"/>
                        </a:rPr>
                        <a:t>Pilate</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9"/>
                  </a:ext>
                </a:extLst>
              </a:tr>
              <a:tr h="499749">
                <a:tc>
                  <a:txBody>
                    <a:bodyPr/>
                    <a:lstStyle/>
                    <a:p>
                      <a:r>
                        <a:rPr lang="en-GB" sz="1400" b="1" dirty="0">
                          <a:solidFill>
                            <a:srgbClr val="7030A0"/>
                          </a:solidFill>
                          <a:latin typeface="Century Gothic" pitchFamily="34" charset="0"/>
                        </a:rPr>
                        <a:t>Martyr</a:t>
                      </a:r>
                      <a:endParaRPr lang="en-US" sz="1400" b="1" dirty="0">
                        <a:solidFill>
                          <a:srgbClr val="7030A0"/>
                        </a:solidFill>
                        <a:latin typeface="Century Gothic" pitchFamily="34" charset="0"/>
                      </a:endParaRPr>
                    </a:p>
                  </a:txBody>
                  <a:tcPr marT="45709" marB="4570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100" dirty="0">
                        <a:latin typeface="Century Gothic" pitchFamily="34" charset="0"/>
                      </a:endParaRPr>
                    </a:p>
                  </a:txBody>
                  <a:tcPr marT="45709" marB="4570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3" name="Rectangle 2"/>
          <p:cNvSpPr/>
          <p:nvPr/>
        </p:nvSpPr>
        <p:spPr>
          <a:xfrm>
            <a:off x="1915887" y="173449"/>
            <a:ext cx="8455231" cy="523220"/>
          </a:xfrm>
          <a:prstGeom prst="rect">
            <a:avLst/>
          </a:prstGeom>
        </p:spPr>
        <p:txBody>
          <a:bodyPr wrap="square">
            <a:spAutoFit/>
          </a:bodyPr>
          <a:lstStyle/>
          <a:p>
            <a:pPr algn="ctr"/>
            <a:r>
              <a:rPr lang="en-GB" sz="2800" b="1" dirty="0">
                <a:solidFill>
                  <a:srgbClr val="7C5DA3"/>
                </a:solidFill>
                <a:latin typeface="Century Gothic" pitchFamily="34" charset="0"/>
              </a:rPr>
              <a:t>Being a Christian: UKS2 Knowledge mat </a:t>
            </a:r>
            <a:r>
              <a:rPr lang="en-GB" sz="1200" b="1" dirty="0">
                <a:solidFill>
                  <a:srgbClr val="7C5DA3"/>
                </a:solidFill>
                <a:latin typeface="Century Gothic" pitchFamily="34" charset="0"/>
              </a:rPr>
              <a:t>(U2.5 Y6)</a:t>
            </a:r>
            <a:endParaRPr lang="en-US" sz="1200" b="1" dirty="0">
              <a:solidFill>
                <a:srgbClr val="7C5DA3"/>
              </a:solidFill>
              <a:latin typeface="Century Gothic" pitchFamily="34" charset="0"/>
            </a:endParaRPr>
          </a:p>
        </p:txBody>
      </p:sp>
    </p:spTree>
    <p:extLst>
      <p:ext uri="{BB962C8B-B14F-4D97-AF65-F5344CB8AC3E}">
        <p14:creationId xmlns:p14="http://schemas.microsoft.com/office/powerpoint/2010/main" val="2492705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448</Words>
  <Application>Microsoft Office PowerPoint</Application>
  <PresentationFormat>Widescreen</PresentationFormat>
  <Paragraphs>65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North</dc:creator>
  <cp:lastModifiedBy>Miss North</cp:lastModifiedBy>
  <cp:revision>1</cp:revision>
  <dcterms:created xsi:type="dcterms:W3CDTF">2023-04-25T19:15:22Z</dcterms:created>
  <dcterms:modified xsi:type="dcterms:W3CDTF">2023-04-25T19:18:57Z</dcterms:modified>
</cp:coreProperties>
</file>