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7E80"/>
    <a:srgbClr val="38D4D6"/>
    <a:srgbClr val="0091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5846"/>
  </p:normalViewPr>
  <p:slideViewPr>
    <p:cSldViewPr snapToGrid="0" snapToObjects="1">
      <p:cViewPr varScale="1">
        <p:scale>
          <a:sx n="115" d="100"/>
          <a:sy n="115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605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242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424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22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6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620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827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886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0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778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EAC43-1DD3-B14B-AE38-570B53E4606A}" type="datetimeFigureOut">
              <a:rPr lang="en-US" smtClean="0"/>
              <a:t>2/12/2025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D209E-404D-0140-AAB4-9C0A87E6A1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26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emf"/><Relationship Id="rId2" Type="http://schemas.openxmlformats.org/officeDocument/2006/relationships/image" Target="../media/image1.jpg"/><Relationship Id="rId16" Type="http://schemas.openxmlformats.org/officeDocument/2006/relationships/image" Target="../media/image1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53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2E0DA060-01CB-15CB-F976-1C647CDC3C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629556" y="3372545"/>
            <a:ext cx="551642" cy="250307"/>
          </a:xfrm>
          <a:prstGeom prst="rect">
            <a:avLst/>
          </a:prstGeom>
        </p:spPr>
      </p:pic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BAD83FC-D050-F5DF-1C8E-6CD753325E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14" y="1628933"/>
            <a:ext cx="2727946" cy="4837182"/>
          </a:xfrm>
          <a:prstGeom prst="rect">
            <a:avLst/>
          </a:prstGeom>
        </p:spPr>
      </p:pic>
      <p:sp>
        <p:nvSpPr>
          <p:cNvPr id="81" name="Rectangle 80">
            <a:extLst>
              <a:ext uri="{FF2B5EF4-FFF2-40B4-BE49-F238E27FC236}">
                <a16:creationId xmlns:a16="http://schemas.microsoft.com/office/drawing/2014/main" id="{712109D1-E34B-0B4F-01F3-FFC57CEAA772}"/>
              </a:ext>
            </a:extLst>
          </p:cNvPr>
          <p:cNvSpPr/>
          <p:nvPr/>
        </p:nvSpPr>
        <p:spPr>
          <a:xfrm>
            <a:off x="2574" y="6541961"/>
            <a:ext cx="9910205" cy="328446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E206F1-C7D8-04FD-1B57-08AA67D7DE18}"/>
              </a:ext>
            </a:extLst>
          </p:cNvPr>
          <p:cNvSpPr txBox="1"/>
          <p:nvPr/>
        </p:nvSpPr>
        <p:spPr>
          <a:xfrm>
            <a:off x="6945735" y="6591677"/>
            <a:ext cx="29425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Developing Experts Copyright 2022 All Rights Reserved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D4DAB90-E1BD-2877-B009-4519CDD9CA34}"/>
              </a:ext>
            </a:extLst>
          </p:cNvPr>
          <p:cNvSpPr/>
          <p:nvPr/>
        </p:nvSpPr>
        <p:spPr>
          <a:xfrm>
            <a:off x="182624" y="1365420"/>
            <a:ext cx="2639201" cy="215295"/>
          </a:xfrm>
          <a:prstGeom prst="round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Lesson Sequence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EDDB630-4472-6BAD-219F-9430E766FAA4}"/>
              </a:ext>
            </a:extLst>
          </p:cNvPr>
          <p:cNvSpPr txBox="1"/>
          <p:nvPr/>
        </p:nvSpPr>
        <p:spPr>
          <a:xfrm>
            <a:off x="4989879" y="179209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the human body: </a:t>
            </a:r>
          </a:p>
          <a:p>
            <a:r>
              <a:rPr lang="en-GB" sz="1200" b="1" dirty="0">
                <a:solidFill>
                  <a:schemeClr val="bg1"/>
                </a:solidFill>
              </a:rPr>
              <a:t>doctor, nurse, massage therapist, personal trainer, theatre technician  </a:t>
            </a:r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4" name="Picture 3" descr="A picture containing person, indoor, underpants&#10;&#10;Description automatically generated">
            <a:extLst>
              <a:ext uri="{FF2B5EF4-FFF2-40B4-BE49-F238E27FC236}">
                <a16:creationId xmlns:a16="http://schemas.microsoft.com/office/drawing/2014/main" id="{F64F1133-4241-E4FB-A6FC-D23090E9E1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9253" y="150579"/>
            <a:ext cx="1398042" cy="753631"/>
          </a:xfrm>
          <a:prstGeom prst="rect">
            <a:avLst/>
          </a:prstGeom>
        </p:spPr>
      </p:pic>
      <p:sp>
        <p:nvSpPr>
          <p:cNvPr id="63" name="Rounded Rectangle 62">
            <a:extLst>
              <a:ext uri="{FF2B5EF4-FFF2-40B4-BE49-F238E27FC236}">
                <a16:creationId xmlns:a16="http://schemas.microsoft.com/office/drawing/2014/main" id="{42E63D2E-EB77-D61F-7275-8D0B57F5A65A}"/>
              </a:ext>
            </a:extLst>
          </p:cNvPr>
          <p:cNvSpPr/>
          <p:nvPr/>
        </p:nvSpPr>
        <p:spPr>
          <a:xfrm>
            <a:off x="5804173" y="3758771"/>
            <a:ext cx="3972237" cy="2682520"/>
          </a:xfrm>
          <a:prstGeom prst="roundRect">
            <a:avLst>
              <a:gd name="adj" fmla="val 243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ounded Rectangle 81">
            <a:extLst>
              <a:ext uri="{FF2B5EF4-FFF2-40B4-BE49-F238E27FC236}">
                <a16:creationId xmlns:a16="http://schemas.microsoft.com/office/drawing/2014/main" id="{B95E4F78-2707-56FE-82E6-27D8FB12308A}"/>
              </a:ext>
            </a:extLst>
          </p:cNvPr>
          <p:cNvSpPr/>
          <p:nvPr/>
        </p:nvSpPr>
        <p:spPr>
          <a:xfrm>
            <a:off x="2964473" y="1298417"/>
            <a:ext cx="2669971" cy="5087733"/>
          </a:xfrm>
          <a:prstGeom prst="roundRect">
            <a:avLst>
              <a:gd name="adj" fmla="val 4871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ED0B0DF5-0C94-B143-8FE4-F3D8F4668A72}"/>
              </a:ext>
            </a:extLst>
          </p:cNvPr>
          <p:cNvGrpSpPr/>
          <p:nvPr/>
        </p:nvGrpSpPr>
        <p:grpSpPr>
          <a:xfrm>
            <a:off x="3024542" y="1081082"/>
            <a:ext cx="2656452" cy="617273"/>
            <a:chOff x="2982823" y="4079234"/>
            <a:chExt cx="2385997" cy="617273"/>
          </a:xfrm>
        </p:grpSpPr>
        <p:pic>
          <p:nvPicPr>
            <p:cNvPr id="90" name="Picture 8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D0AAF860-9197-C94E-F63C-6286BBFB7F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91" name="Picture 90" descr="Background pattern&#10;&#10;Description automatically generated">
              <a:extLst>
                <a:ext uri="{FF2B5EF4-FFF2-40B4-BE49-F238E27FC236}">
                  <a16:creationId xmlns:a16="http://schemas.microsoft.com/office/drawing/2014/main" id="{3E303D1B-CE01-3BD9-C3EE-C72B8452E6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3C4B45C1-DDCE-0E36-1C23-0EC5F3DF2AFC}"/>
              </a:ext>
            </a:extLst>
          </p:cNvPr>
          <p:cNvSpPr/>
          <p:nvPr/>
        </p:nvSpPr>
        <p:spPr>
          <a:xfrm>
            <a:off x="-4205" y="0"/>
            <a:ext cx="9910205" cy="1041722"/>
          </a:xfrm>
          <a:prstGeom prst="rect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ounded Rectangle 78">
            <a:extLst>
              <a:ext uri="{FF2B5EF4-FFF2-40B4-BE49-F238E27FC236}">
                <a16:creationId xmlns:a16="http://schemas.microsoft.com/office/drawing/2014/main" id="{15319946-8C17-16B2-29C1-80F91DE13D58}"/>
              </a:ext>
            </a:extLst>
          </p:cNvPr>
          <p:cNvSpPr/>
          <p:nvPr/>
        </p:nvSpPr>
        <p:spPr>
          <a:xfrm>
            <a:off x="972629" y="157126"/>
            <a:ext cx="8769800" cy="734588"/>
          </a:xfrm>
          <a:prstGeom prst="roundRect">
            <a:avLst>
              <a:gd name="adj" fmla="val 11185"/>
            </a:avLst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0733167-F8C5-D3C8-8F04-346BA00A9A4C}"/>
              </a:ext>
            </a:extLst>
          </p:cNvPr>
          <p:cNvSpPr txBox="1"/>
          <p:nvPr/>
        </p:nvSpPr>
        <p:spPr>
          <a:xfrm>
            <a:off x="1054059" y="182420"/>
            <a:ext cx="384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Knowledge Organiser: </a:t>
            </a:r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Plants</a:t>
            </a:r>
          </a:p>
          <a:p>
            <a:endParaRPr lang="en-GB" sz="12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  <a:p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8647E4-479D-E9FF-FC2E-3807CFB354F9}"/>
              </a:ext>
            </a:extLst>
          </p:cNvPr>
          <p:cNvSpPr txBox="1"/>
          <p:nvPr/>
        </p:nvSpPr>
        <p:spPr>
          <a:xfrm>
            <a:off x="952183" y="1676867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1. Know the differences between seeds and bulbs</a:t>
            </a:r>
            <a:endParaRPr lang="en-US" sz="1100" dirty="0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C434CA57-0D75-74B9-DE21-1715361440C5}"/>
              </a:ext>
            </a:extLst>
          </p:cNvPr>
          <p:cNvSpPr txBox="1"/>
          <p:nvPr/>
        </p:nvSpPr>
        <p:spPr>
          <a:xfrm>
            <a:off x="4984962" y="174297"/>
            <a:ext cx="32629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Careers connected to plants: </a:t>
            </a:r>
          </a:p>
          <a:p>
            <a:r>
              <a:rPr lang="en-GB" sz="12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horticultural management, plant biologist, plant pathologist</a:t>
            </a:r>
            <a:endParaRPr lang="en-US" sz="12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61E144F3-3B31-AEA0-ED68-29D55DD64D5C}"/>
              </a:ext>
            </a:extLst>
          </p:cNvPr>
          <p:cNvSpPr txBox="1"/>
          <p:nvPr/>
        </p:nvSpPr>
        <p:spPr>
          <a:xfrm>
            <a:off x="915663" y="2484711"/>
            <a:ext cx="187766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2. Design an experiment to find out what plants need to grow</a:t>
            </a:r>
            <a:endParaRPr lang="en-US" sz="1100" dirty="0"/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A20EE41E-5183-B08C-F556-32985CA0B281}"/>
              </a:ext>
            </a:extLst>
          </p:cNvPr>
          <p:cNvSpPr txBox="1"/>
          <p:nvPr/>
        </p:nvSpPr>
        <p:spPr>
          <a:xfrm>
            <a:off x="925505" y="3294903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3. </a:t>
            </a:r>
            <a:r>
              <a:rPr lang="en-GB" sz="1100" b="1" dirty="0">
                <a:solidFill>
                  <a:srgbClr val="000000"/>
                </a:solidFill>
                <a:latin typeface="Arial Rounded MT Bold" panose="020F0704030504030204" pitchFamily="34" charset="77"/>
              </a:rPr>
              <a:t>Describe what plants need to grow and stay healthy</a:t>
            </a:r>
            <a:endParaRPr lang="en-US" sz="1100" dirty="0"/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FEF5FBA-E1FE-A254-0FB9-ACB6F0A55205}"/>
              </a:ext>
            </a:extLst>
          </p:cNvPr>
          <p:cNvSpPr txBox="1"/>
          <p:nvPr/>
        </p:nvSpPr>
        <p:spPr>
          <a:xfrm>
            <a:off x="925505" y="4141487"/>
            <a:ext cx="1841147" cy="4308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4. Describe the life cycle of a plant</a:t>
            </a:r>
            <a:endParaRPr lang="en-US" sz="1100" dirty="0"/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76AC732D-72F1-1B78-676B-8F43CDD460EF}"/>
              </a:ext>
            </a:extLst>
          </p:cNvPr>
          <p:cNvSpPr txBox="1"/>
          <p:nvPr/>
        </p:nvSpPr>
        <p:spPr>
          <a:xfrm>
            <a:off x="925505" y="4942199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5. Observe and record the growth of plants over time</a:t>
            </a:r>
            <a:endParaRPr lang="en-US" sz="1100" dirty="0"/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3E5F6AC-43BD-042B-16BF-56A926128DD0}"/>
              </a:ext>
            </a:extLst>
          </p:cNvPr>
          <p:cNvSpPr txBox="1"/>
          <p:nvPr/>
        </p:nvSpPr>
        <p:spPr>
          <a:xfrm>
            <a:off x="933922" y="5735248"/>
            <a:ext cx="1841147" cy="6001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100" b="1" i="0" u="none" strike="noStrike" dirty="0">
                <a:solidFill>
                  <a:srgbClr val="000000"/>
                </a:solidFill>
                <a:effectLst/>
                <a:latin typeface="Arial Rounded MT Bold" panose="020F0704030504030204" pitchFamily="34" charset="77"/>
              </a:rPr>
              <a:t>6. Understand that plants adapt to suit their environment</a:t>
            </a:r>
            <a:endParaRPr lang="en-US" sz="1100" dirty="0"/>
          </a:p>
        </p:txBody>
      </p:sp>
      <p:pic>
        <p:nvPicPr>
          <p:cNvPr id="40" name="Picture 39" descr="A picture containing text, tableware, plate, dishware&#10;&#10;Description automatically generated">
            <a:extLst>
              <a:ext uri="{FF2B5EF4-FFF2-40B4-BE49-F238E27FC236}">
                <a16:creationId xmlns:a16="http://schemas.microsoft.com/office/drawing/2014/main" id="{E7136095-C5BC-C735-303D-AB1EBA2D531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26" y="73195"/>
            <a:ext cx="815839" cy="858358"/>
          </a:xfrm>
          <a:prstGeom prst="rect">
            <a:avLst/>
          </a:prstGeom>
        </p:spPr>
      </p:pic>
      <p:sp>
        <p:nvSpPr>
          <p:cNvPr id="44" name="Oval 43">
            <a:extLst>
              <a:ext uri="{FF2B5EF4-FFF2-40B4-BE49-F238E27FC236}">
                <a16:creationId xmlns:a16="http://schemas.microsoft.com/office/drawing/2014/main" id="{E026293A-25D8-FAC6-8DFD-325C50EFA49F}"/>
              </a:ext>
            </a:extLst>
          </p:cNvPr>
          <p:cNvSpPr/>
          <p:nvPr/>
        </p:nvSpPr>
        <p:spPr>
          <a:xfrm>
            <a:off x="475003" y="878999"/>
            <a:ext cx="394092" cy="3703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EEBFF0A0-1906-AE26-37EA-2212986D53D8}"/>
              </a:ext>
            </a:extLst>
          </p:cNvPr>
          <p:cNvSpPr/>
          <p:nvPr/>
        </p:nvSpPr>
        <p:spPr>
          <a:xfrm>
            <a:off x="499812" y="898438"/>
            <a:ext cx="344937" cy="33144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D2864D9E-ABC7-6B84-3F81-043A578E2EC8}"/>
              </a:ext>
            </a:extLst>
          </p:cNvPr>
          <p:cNvSpPr/>
          <p:nvPr/>
        </p:nvSpPr>
        <p:spPr>
          <a:xfrm>
            <a:off x="952183" y="691242"/>
            <a:ext cx="669483" cy="6741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2CAFA7E-3449-FDCE-3E15-2E715A61C6EB}"/>
              </a:ext>
            </a:extLst>
          </p:cNvPr>
          <p:cNvSpPr/>
          <p:nvPr/>
        </p:nvSpPr>
        <p:spPr>
          <a:xfrm>
            <a:off x="983670" y="714902"/>
            <a:ext cx="608200" cy="59165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1FDC8456-544A-372C-B7BC-E115D737829C}"/>
              </a:ext>
            </a:extLst>
          </p:cNvPr>
          <p:cNvSpPr/>
          <p:nvPr/>
        </p:nvSpPr>
        <p:spPr>
          <a:xfrm>
            <a:off x="1703503" y="615008"/>
            <a:ext cx="544776" cy="53691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62EF9E9D-A566-CE0F-64F4-F236EBE659A2}"/>
              </a:ext>
            </a:extLst>
          </p:cNvPr>
          <p:cNvSpPr/>
          <p:nvPr/>
        </p:nvSpPr>
        <p:spPr>
          <a:xfrm>
            <a:off x="1725919" y="635429"/>
            <a:ext cx="501550" cy="482139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F7DC1EC9-0EF5-2274-1994-CF636E7586CD}"/>
              </a:ext>
            </a:extLst>
          </p:cNvPr>
          <p:cNvSpPr/>
          <p:nvPr/>
        </p:nvSpPr>
        <p:spPr>
          <a:xfrm>
            <a:off x="2312304" y="745813"/>
            <a:ext cx="533822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4B917186-8DBD-AF5C-503C-5CAD8714A64B}"/>
              </a:ext>
            </a:extLst>
          </p:cNvPr>
          <p:cNvSpPr/>
          <p:nvPr/>
        </p:nvSpPr>
        <p:spPr>
          <a:xfrm>
            <a:off x="2338502" y="768630"/>
            <a:ext cx="483323" cy="47334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480D0886-C27C-0B1B-E8E8-1EAB16F6C5E7}"/>
              </a:ext>
            </a:extLst>
          </p:cNvPr>
          <p:cNvSpPr/>
          <p:nvPr/>
        </p:nvSpPr>
        <p:spPr>
          <a:xfrm>
            <a:off x="2901363" y="592912"/>
            <a:ext cx="544776" cy="52465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ABB1F71A-90B2-BE96-8FA5-CFE1FA969AE6}"/>
              </a:ext>
            </a:extLst>
          </p:cNvPr>
          <p:cNvSpPr/>
          <p:nvPr/>
        </p:nvSpPr>
        <p:spPr>
          <a:xfrm>
            <a:off x="2931537" y="617252"/>
            <a:ext cx="486001" cy="483750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C4ECB208-0911-AC71-F813-9DF7DC7928C4}"/>
              </a:ext>
            </a:extLst>
          </p:cNvPr>
          <p:cNvSpPr/>
          <p:nvPr/>
        </p:nvSpPr>
        <p:spPr>
          <a:xfrm>
            <a:off x="3511545" y="763207"/>
            <a:ext cx="486961" cy="44836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031593E9-3CCC-C095-A9F5-388D0EF0527D}"/>
              </a:ext>
            </a:extLst>
          </p:cNvPr>
          <p:cNvSpPr/>
          <p:nvPr/>
        </p:nvSpPr>
        <p:spPr>
          <a:xfrm>
            <a:off x="3535807" y="782689"/>
            <a:ext cx="439018" cy="411325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9DFBD374-6885-5A9B-6919-7724295C204A}"/>
              </a:ext>
            </a:extLst>
          </p:cNvPr>
          <p:cNvSpPr/>
          <p:nvPr/>
        </p:nvSpPr>
        <p:spPr>
          <a:xfrm>
            <a:off x="4067651" y="784575"/>
            <a:ext cx="356391" cy="32918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5F8C9AED-2791-FE6C-D496-6F99B0C56F01}"/>
              </a:ext>
            </a:extLst>
          </p:cNvPr>
          <p:cNvSpPr/>
          <p:nvPr/>
        </p:nvSpPr>
        <p:spPr>
          <a:xfrm>
            <a:off x="4087540" y="803081"/>
            <a:ext cx="314895" cy="289836"/>
          </a:xfrm>
          <a:prstGeom prst="ellipse">
            <a:avLst/>
          </a:prstGeom>
          <a:solidFill>
            <a:srgbClr val="38D4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" name="Picture 121" descr="Icon&#10;&#10;Description automatically generated">
            <a:extLst>
              <a:ext uri="{FF2B5EF4-FFF2-40B4-BE49-F238E27FC236}">
                <a16:creationId xmlns:a16="http://schemas.microsoft.com/office/drawing/2014/main" id="{48FE5C12-EC85-5D58-864D-6AD1CA051B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8274" y="851827"/>
            <a:ext cx="422072" cy="395999"/>
          </a:xfrm>
          <a:prstGeom prst="rect">
            <a:avLst/>
          </a:prstGeom>
        </p:spPr>
      </p:pic>
      <p:pic>
        <p:nvPicPr>
          <p:cNvPr id="123" name="Picture 122" descr="Icon&#10;&#10;Description automatically generated">
            <a:extLst>
              <a:ext uri="{FF2B5EF4-FFF2-40B4-BE49-F238E27FC236}">
                <a16:creationId xmlns:a16="http://schemas.microsoft.com/office/drawing/2014/main" id="{D80E918F-CD87-CEB7-4952-E8BB0E1F06A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9181" y="776582"/>
            <a:ext cx="537111" cy="377947"/>
          </a:xfrm>
          <a:prstGeom prst="rect">
            <a:avLst/>
          </a:prstGeom>
        </p:spPr>
      </p:pic>
      <p:pic>
        <p:nvPicPr>
          <p:cNvPr id="124" name="Picture 123" descr="Icon&#10;&#10;Description automatically generated">
            <a:extLst>
              <a:ext uri="{FF2B5EF4-FFF2-40B4-BE49-F238E27FC236}">
                <a16:creationId xmlns:a16="http://schemas.microsoft.com/office/drawing/2014/main" id="{1A039A77-1A8B-D4FE-BE06-06B27D0D8B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1920" y="661822"/>
            <a:ext cx="391342" cy="429352"/>
          </a:xfrm>
          <a:prstGeom prst="rect">
            <a:avLst/>
          </a:prstGeom>
        </p:spPr>
      </p:pic>
      <p:pic>
        <p:nvPicPr>
          <p:cNvPr id="125" name="Picture 124" descr="Icon&#10;&#10;Description automatically generated">
            <a:extLst>
              <a:ext uri="{FF2B5EF4-FFF2-40B4-BE49-F238E27FC236}">
                <a16:creationId xmlns:a16="http://schemas.microsoft.com/office/drawing/2014/main" id="{8018AC53-EFE3-7AB7-9016-8C4A8CA2BE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96943" y="643381"/>
            <a:ext cx="353616" cy="414453"/>
          </a:xfrm>
          <a:prstGeom prst="rect">
            <a:avLst/>
          </a:prstGeom>
        </p:spPr>
      </p:pic>
      <p:pic>
        <p:nvPicPr>
          <p:cNvPr id="126" name="Picture 125" descr="Icon&#10;&#10;Description automatically generated">
            <a:extLst>
              <a:ext uri="{FF2B5EF4-FFF2-40B4-BE49-F238E27FC236}">
                <a16:creationId xmlns:a16="http://schemas.microsoft.com/office/drawing/2014/main" id="{A7BF04D2-74B5-6201-1B51-771164402ED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52040" y="857479"/>
            <a:ext cx="373687" cy="254678"/>
          </a:xfrm>
          <a:prstGeom prst="rect">
            <a:avLst/>
          </a:prstGeom>
        </p:spPr>
      </p:pic>
      <p:pic>
        <p:nvPicPr>
          <p:cNvPr id="127" name="Picture 126" descr="Icon&#10;&#10;Description automatically generated">
            <a:extLst>
              <a:ext uri="{FF2B5EF4-FFF2-40B4-BE49-F238E27FC236}">
                <a16:creationId xmlns:a16="http://schemas.microsoft.com/office/drawing/2014/main" id="{4DD1EDA5-D707-CEDB-3091-8CE0666095B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019007" y="693785"/>
            <a:ext cx="486961" cy="462643"/>
          </a:xfrm>
          <a:prstGeom prst="rect">
            <a:avLst/>
          </a:prstGeom>
        </p:spPr>
      </p:pic>
      <p:pic>
        <p:nvPicPr>
          <p:cNvPr id="128" name="Picture 127" descr="Icon&#10;&#10;Description automatically generated">
            <a:extLst>
              <a:ext uri="{FF2B5EF4-FFF2-40B4-BE49-F238E27FC236}">
                <a16:creationId xmlns:a16="http://schemas.microsoft.com/office/drawing/2014/main" id="{1686581A-B989-7878-4707-63BAB023E98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51453" y="707360"/>
            <a:ext cx="647405" cy="604879"/>
          </a:xfrm>
          <a:prstGeom prst="rect">
            <a:avLst/>
          </a:prstGeom>
        </p:spPr>
      </p:pic>
      <p:pic>
        <p:nvPicPr>
          <p:cNvPr id="8" name="Picture 7" descr="A pink flower with green leaves&#10;&#10;Description automatically generated with medium confidence">
            <a:extLst>
              <a:ext uri="{FF2B5EF4-FFF2-40B4-BE49-F238E27FC236}">
                <a16:creationId xmlns:a16="http://schemas.microsoft.com/office/drawing/2014/main" id="{0BB5264E-0048-DF10-3EE5-E9942ED920B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342822" y="140424"/>
            <a:ext cx="1410647" cy="76944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C7B68D1-231D-1A62-156C-7B548BBA434E}"/>
              </a:ext>
            </a:extLst>
          </p:cNvPr>
          <p:cNvSpPr txBox="1"/>
          <p:nvPr/>
        </p:nvSpPr>
        <p:spPr>
          <a:xfrm>
            <a:off x="3350559" y="1204415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What Plants Need to Grow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FFAB663-F4C2-1942-EDE5-1420847CC6D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220668" y="4017583"/>
            <a:ext cx="2157580" cy="2287414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0FCB6CA-908B-6DC4-033A-CB06536DAAFA}"/>
              </a:ext>
            </a:extLst>
          </p:cNvPr>
          <p:cNvSpPr txBox="1"/>
          <p:nvPr/>
        </p:nvSpPr>
        <p:spPr>
          <a:xfrm>
            <a:off x="2979408" y="1535395"/>
            <a:ext cx="265391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water</a:t>
            </a:r>
            <a:r>
              <a:rPr lang="en-US" sz="1200" dirty="0">
                <a:latin typeface="Arial Rounded MT Bold" panose="020F0704030504030204" pitchFamily="34" charset="77"/>
              </a:rPr>
              <a:t> to survive. Plants get water through their roots.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the right </a:t>
            </a:r>
            <a:r>
              <a:rPr lang="en-US" sz="1200" b="1" dirty="0">
                <a:latin typeface="Arial Rounded MT Bold" panose="020F0704030504030204" pitchFamily="34" charset="77"/>
              </a:rPr>
              <a:t>temperature</a:t>
            </a:r>
            <a:r>
              <a:rPr lang="en-US" sz="1200" dirty="0">
                <a:latin typeface="Arial Rounded MT Bold" panose="020F0704030504030204" pitchFamily="34" charset="77"/>
              </a:rPr>
              <a:t> to grow. </a:t>
            </a:r>
          </a:p>
          <a:p>
            <a:pPr algn="ctr"/>
            <a:endParaRPr lang="en-US" sz="800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sunlight</a:t>
            </a:r>
            <a:r>
              <a:rPr lang="en-US" sz="1200" dirty="0">
                <a:latin typeface="Arial Rounded MT Bold" panose="020F0704030504030204" pitchFamily="34" charset="77"/>
              </a:rPr>
              <a:t> to help them grow and make their own food. </a:t>
            </a:r>
          </a:p>
          <a:p>
            <a:pPr algn="ctr"/>
            <a:endParaRPr lang="en-US" sz="800" b="1" dirty="0">
              <a:latin typeface="Arial Rounded MT Bold" panose="020F0704030504030204" pitchFamily="34" charset="77"/>
            </a:endParaRPr>
          </a:p>
          <a:p>
            <a:pPr algn="ctr"/>
            <a:r>
              <a:rPr lang="en-US" sz="1200" dirty="0">
                <a:latin typeface="Arial Rounded MT Bold" panose="020F0704030504030204" pitchFamily="34" charset="77"/>
              </a:rPr>
              <a:t>Plants need </a:t>
            </a:r>
            <a:r>
              <a:rPr lang="en-US" sz="1200" b="1" dirty="0">
                <a:latin typeface="Arial Rounded MT Bold" panose="020F0704030504030204" pitchFamily="34" charset="77"/>
              </a:rPr>
              <a:t>room</a:t>
            </a:r>
            <a:r>
              <a:rPr lang="en-US" sz="1200" dirty="0">
                <a:latin typeface="Arial Rounded MT Bold" panose="020F0704030504030204" pitchFamily="34" charset="77"/>
              </a:rPr>
              <a:t> to grow. Plants need time to grow. It can take days, months or even years for them to grow.</a:t>
            </a:r>
            <a:r>
              <a:rPr lang="en-GB" sz="1200" dirty="0">
                <a:latin typeface="Arial Rounded MT Bold" panose="020F0704030504030204" pitchFamily="34" charset="77"/>
              </a:rPr>
              <a:t> </a:t>
            </a:r>
            <a:endParaRPr lang="en-US" sz="1200" b="1" dirty="0">
              <a:latin typeface="Arial Rounded MT Bold" panose="020F0704030504030204" pitchFamily="34" charset="77"/>
            </a:endParaRPr>
          </a:p>
        </p:txBody>
      </p:sp>
      <p:pic>
        <p:nvPicPr>
          <p:cNvPr id="26" name="Picture 25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30F70377-B6C1-8737-CA60-C5E8C03DA6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98" r="21987" b="6074"/>
          <a:stretch/>
        </p:blipFill>
        <p:spPr>
          <a:xfrm>
            <a:off x="6229783" y="1953953"/>
            <a:ext cx="3518996" cy="1653776"/>
          </a:xfrm>
          <a:prstGeom prst="rect">
            <a:avLst/>
          </a:prstGeom>
        </p:spPr>
      </p:pic>
      <p:sp>
        <p:nvSpPr>
          <p:cNvPr id="30" name="Text Box 2">
            <a:extLst>
              <a:ext uri="{FF2B5EF4-FFF2-40B4-BE49-F238E27FC236}">
                <a16:creationId xmlns:a16="http://schemas.microsoft.com/office/drawing/2014/main" id="{D56A4B4C-3526-DCE0-5831-9390A4B7E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7787" y="1414318"/>
            <a:ext cx="3929927" cy="2199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A plant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germinates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when it starts to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grow.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Inside a seed/bulb is the baby plant.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are covered with a seed coat. </a:t>
            </a:r>
          </a:p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need the right conditions                                    to grow. Seeds need water,                                             air and the right                                                 temperature                                                                          to grow.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1" name="Picture 30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EFC0409C-9E4F-3F58-D385-1F90BB5A37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5811237" y="3367136"/>
            <a:ext cx="551642" cy="250307"/>
          </a:xfrm>
          <a:prstGeom prst="rect">
            <a:avLst/>
          </a:prstGeom>
        </p:spPr>
      </p:pic>
      <p:pic>
        <p:nvPicPr>
          <p:cNvPr id="32" name="Picture 31" descr="A picture containing vegetable&#10;&#10;Description automatically generated">
            <a:extLst>
              <a:ext uri="{FF2B5EF4-FFF2-40B4-BE49-F238E27FC236}">
                <a16:creationId xmlns:a16="http://schemas.microsoft.com/office/drawing/2014/main" id="{6CEAA355-4025-9CFB-5C8D-E1F12D004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0337" r="85745" b="6074"/>
          <a:stretch/>
        </p:blipFill>
        <p:spPr>
          <a:xfrm>
            <a:off x="6257493" y="3365517"/>
            <a:ext cx="654948" cy="250307"/>
          </a:xfrm>
          <a:prstGeom prst="rect">
            <a:avLst/>
          </a:prstGeom>
        </p:spPr>
      </p:pic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795C51C-6D43-EF45-2BED-5E46DBF2D526}"/>
              </a:ext>
            </a:extLst>
          </p:cNvPr>
          <p:cNvSpPr/>
          <p:nvPr/>
        </p:nvSpPr>
        <p:spPr>
          <a:xfrm>
            <a:off x="5804173" y="1180047"/>
            <a:ext cx="3953121" cy="2437248"/>
          </a:xfrm>
          <a:prstGeom prst="roundRect">
            <a:avLst>
              <a:gd name="adj" fmla="val 2065"/>
            </a:avLst>
          </a:prstGeom>
          <a:noFill/>
          <a:ln w="19050">
            <a:solidFill>
              <a:srgbClr val="0091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>
              <a:latin typeface="Arial Rounded MT Bold" panose="020F0704030504030204" pitchFamily="34" charset="77"/>
            </a:endParaRPr>
          </a:p>
        </p:txBody>
      </p:sp>
      <p:sp>
        <p:nvSpPr>
          <p:cNvPr id="34" name="Text Box 2">
            <a:extLst>
              <a:ext uri="{FF2B5EF4-FFF2-40B4-BE49-F238E27FC236}">
                <a16:creationId xmlns:a16="http://schemas.microsoft.com/office/drawing/2014/main" id="{15D3DDD3-E196-3983-A292-C3AFEAB406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747" y="3970918"/>
            <a:ext cx="3888681" cy="2313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begin life as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or bulbs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They need soil, air and water to grow.</a:t>
            </a:r>
            <a:r>
              <a:rPr lang="en-GB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Plants grow into young plants called 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seedlings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Plants                                       grow</a:t>
            </a:r>
            <a:r>
              <a:rPr lang="en-US" sz="1200" b="1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 flowers and fruits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.                                             These produce                                                              seeds. When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the                                                                 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plant is </a:t>
            </a:r>
            <a:r>
              <a:rPr lang="en-US" sz="1200" dirty="0"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pollinated,                                                                           the </a:t>
            </a: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seeds find                                                                  their soil. The                                                                                         process starts                                                                          again! 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dirty="0">
                <a:effectLst/>
                <a:latin typeface="Arial Rounded MT Bold" panose="020F0704030504030204" pitchFamily="34" charset="77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200" dirty="0">
              <a:effectLst/>
              <a:latin typeface="Arial Rounded MT Bold" panose="020F0704030504030204" pitchFamily="34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E603E8C-2B9A-A302-0C48-CD792073C89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97165" y="4594734"/>
            <a:ext cx="1953938" cy="1759542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196DF4C1-28B7-062C-D67C-C6FE8913FB05}"/>
              </a:ext>
            </a:extLst>
          </p:cNvPr>
          <p:cNvGrpSpPr/>
          <p:nvPr/>
        </p:nvGrpSpPr>
        <p:grpSpPr>
          <a:xfrm>
            <a:off x="6353735" y="3537093"/>
            <a:ext cx="2656452" cy="617273"/>
            <a:chOff x="2982823" y="4079234"/>
            <a:chExt cx="2385997" cy="617273"/>
          </a:xfrm>
        </p:grpSpPr>
        <p:pic>
          <p:nvPicPr>
            <p:cNvPr id="43" name="Picture 4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32ADBD31-317B-9427-15AA-B75EBB111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45" name="Picture 44" descr="Background pattern&#10;&#10;Description automatically generated">
              <a:extLst>
                <a:ext uri="{FF2B5EF4-FFF2-40B4-BE49-F238E27FC236}">
                  <a16:creationId xmlns:a16="http://schemas.microsoft.com/office/drawing/2014/main" id="{4DB97370-3850-872E-2AAE-1BA1278FAEC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B8FD6E3D-F9B1-77B8-4EF0-E85F13C71760}"/>
              </a:ext>
            </a:extLst>
          </p:cNvPr>
          <p:cNvSpPr txBox="1"/>
          <p:nvPr/>
        </p:nvSpPr>
        <p:spPr>
          <a:xfrm>
            <a:off x="6679752" y="366042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592DC55-2689-B231-7A31-F34993C2B306}"/>
              </a:ext>
            </a:extLst>
          </p:cNvPr>
          <p:cNvGrpSpPr/>
          <p:nvPr/>
        </p:nvGrpSpPr>
        <p:grpSpPr>
          <a:xfrm>
            <a:off x="6460464" y="937423"/>
            <a:ext cx="2656452" cy="617273"/>
            <a:chOff x="2982823" y="4079234"/>
            <a:chExt cx="2385997" cy="617273"/>
          </a:xfrm>
        </p:grpSpPr>
        <p:pic>
          <p:nvPicPr>
            <p:cNvPr id="51" name="Picture 5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238FF2F-C9F4-5517-ADCB-ACAA14432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82823" y="4079234"/>
              <a:ext cx="2385997" cy="617273"/>
            </a:xfrm>
            <a:prstGeom prst="rect">
              <a:avLst/>
            </a:prstGeom>
          </p:spPr>
        </p:pic>
        <p:pic>
          <p:nvPicPr>
            <p:cNvPr id="52" name="Picture 51" descr="Background pattern&#10;&#10;Description automatically generated">
              <a:extLst>
                <a:ext uri="{FF2B5EF4-FFF2-40B4-BE49-F238E27FC236}">
                  <a16:creationId xmlns:a16="http://schemas.microsoft.com/office/drawing/2014/main" id="{79559600-F78A-D621-5771-9F89F4DB91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41440" y="4232999"/>
              <a:ext cx="1138510" cy="181802"/>
            </a:xfrm>
            <a:prstGeom prst="rect">
              <a:avLst/>
            </a:prstGeom>
          </p:spPr>
        </p:pic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29887DBE-7FCE-394F-DCDE-F82259BCDB84}"/>
              </a:ext>
            </a:extLst>
          </p:cNvPr>
          <p:cNvSpPr txBox="1"/>
          <p:nvPr/>
        </p:nvSpPr>
        <p:spPr>
          <a:xfrm>
            <a:off x="6786481" y="1060756"/>
            <a:ext cx="19158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0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Life Cycle of a Plant</a:t>
            </a:r>
            <a:endParaRPr lang="en-US" sz="10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9405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742</TotalTime>
  <Words>285</Words>
  <Application>Microsoft Office PowerPoint</Application>
  <PresentationFormat>A4 Paper (210x297 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EPeczek</cp:lastModifiedBy>
  <cp:revision>62</cp:revision>
  <dcterms:created xsi:type="dcterms:W3CDTF">2022-07-14T08:20:57Z</dcterms:created>
  <dcterms:modified xsi:type="dcterms:W3CDTF">2025-02-12T16:25:12Z</dcterms:modified>
</cp:coreProperties>
</file>